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p:regular r:id="rId26"/>
      <p:bold r:id="rId27"/>
      <p:italic r:id="rId28"/>
      <p:boldItalic r:id="rId29"/>
    </p:embeddedFont>
    <p:embeddedFont>
      <p:font typeface="Google Sans"/>
      <p:regular r:id="rId30"/>
      <p:bold r:id="rId31"/>
      <p:italic r:id="rId32"/>
      <p:boldItalic r:id="rId33"/>
    </p:embeddedFont>
    <p:embeddedFont>
      <p:font typeface="Google Sans Medium"/>
      <p:regular r:id="rId34"/>
      <p:bold r:id="rId35"/>
      <p:italic r:id="rId36"/>
      <p:boldItalic r:id="rId37"/>
    </p:embeddedFont>
    <p:embeddedFont>
      <p:font typeface="Google Sans Text"/>
      <p:regular r:id="rId38"/>
      <p:bold r:id="rId39"/>
      <p:italic r:id="rId40"/>
      <p:boldItalic r:id="rId41"/>
    </p:embeddedFont>
    <p:embeddedFont>
      <p:font typeface="Helvetica Neue Light"/>
      <p:regular r:id="rId42"/>
      <p:bold r:id="rId43"/>
      <p:italic r:id="rId44"/>
      <p:boldItalic r:id="rId45"/>
    </p:embeddedFont>
    <p:embeddedFont>
      <p:font typeface="PT Sans"/>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Goran Fleg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Text-italic.fntdata"/><Relationship Id="rId42" Type="http://schemas.openxmlformats.org/officeDocument/2006/relationships/font" Target="fonts/HelveticaNeueLight-regular.fntdata"/><Relationship Id="rId41" Type="http://schemas.openxmlformats.org/officeDocument/2006/relationships/font" Target="fonts/GoogleSansText-boldItalic.fntdata"/><Relationship Id="rId44" Type="http://schemas.openxmlformats.org/officeDocument/2006/relationships/font" Target="fonts/HelveticaNeueLight-italic.fntdata"/><Relationship Id="rId43" Type="http://schemas.openxmlformats.org/officeDocument/2006/relationships/font" Target="fonts/HelveticaNeueLight-bold.fntdata"/><Relationship Id="rId46" Type="http://schemas.openxmlformats.org/officeDocument/2006/relationships/font" Target="fonts/PTSans-regular.fntdata"/><Relationship Id="rId45" Type="http://schemas.openxmlformats.org/officeDocument/2006/relationships/font" Target="fonts/HelveticaNeue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GoogleSans-bold.fntdata"/><Relationship Id="rId30" Type="http://schemas.openxmlformats.org/officeDocument/2006/relationships/font" Target="fonts/GoogleSans-regular.fntdata"/><Relationship Id="rId33" Type="http://schemas.openxmlformats.org/officeDocument/2006/relationships/font" Target="fonts/GoogleSans-boldItalic.fntdata"/><Relationship Id="rId32" Type="http://schemas.openxmlformats.org/officeDocument/2006/relationships/font" Target="fonts/GoogleSans-italic.fntdata"/><Relationship Id="rId35" Type="http://schemas.openxmlformats.org/officeDocument/2006/relationships/font" Target="fonts/GoogleSansMedium-bold.fntdata"/><Relationship Id="rId34" Type="http://schemas.openxmlformats.org/officeDocument/2006/relationships/font" Target="fonts/GoogleSansMedium-regular.fntdata"/><Relationship Id="rId37" Type="http://schemas.openxmlformats.org/officeDocument/2006/relationships/font" Target="fonts/GoogleSansMedium-boldItalic.fntdata"/><Relationship Id="rId36" Type="http://schemas.openxmlformats.org/officeDocument/2006/relationships/font" Target="fonts/GoogleSansMedium-italic.fntdata"/><Relationship Id="rId39" Type="http://schemas.openxmlformats.org/officeDocument/2006/relationships/font" Target="fonts/GoogleSansText-bold.fntdata"/><Relationship Id="rId38" Type="http://schemas.openxmlformats.org/officeDocument/2006/relationships/font" Target="fonts/GoogleSansTex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Roboto-regular.fntdata"/><Relationship Id="rId25" Type="http://schemas.openxmlformats.org/officeDocument/2006/relationships/slide" Target="slides/slide18.xml"/><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19T23:36:35.356">
    <p:pos x="104" y="501"/>
    <p:text>nit: spacing between title and first bullet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9-19T23:42:13.038">
    <p:pos x="145" y="551"/>
    <p:text>"results" instead of "instructions"?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0f614dfd0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0f614dfd0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George, and I’ll like to tell you about the way we use Triton for codegen inside the OpenXLA GPU compiler.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f2f46b5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f2f46b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350">
                <a:solidFill>
                  <a:schemeClr val="dk1"/>
                </a:solidFill>
              </a:rPr>
              <a:t>The dot instruction has dimension order [(0, 15000), (1, 42)]. &lt;- here differentiating between instruction input and output would start to become useful.</a:t>
            </a:r>
            <a:endParaRPr sz="1350">
              <a:solidFill>
                <a:schemeClr val="dk1"/>
              </a:solidFill>
            </a:endParaRPr>
          </a:p>
          <a:p>
            <a:pPr indent="-298450" lvl="0" marL="457200" rtl="0" algn="l">
              <a:lnSpc>
                <a:spcPct val="115000"/>
              </a:lnSpc>
              <a:spcBef>
                <a:spcPts val="0"/>
              </a:spcBef>
              <a:spcAft>
                <a:spcPts val="0"/>
              </a:spcAft>
              <a:buSzPts val="1100"/>
              <a:buChar char="●"/>
            </a:pPr>
            <a:r>
              <a:rPr lang="en" sz="1350">
                <a:solidFill>
                  <a:schemeClr val="dk1"/>
                </a:solidFill>
              </a:rPr>
              <a:t>The reshape turns it into [(0, 5), (0, 20), (0, 150), (1, 42)], while the transpose makes the fast varying dimension second major instead, generating [(0, 5), (1, 42), (0, 20), (0, 150)]. </a:t>
            </a:r>
            <a:endParaRPr sz="1350">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ead846a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ead846a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ead846a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ead846a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Let’s discuss some different situations which could occur while propagating the dimensions. Firstly, the computation graph is DAG and not a tree, and we can see the situations where the backwards path from the root merge in diamond fashion. In this case there are multiple options: if dimension mapping is the same for LHS and RHS we can merge the paths, but if it’s different, </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57806f6e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57806f6e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350">
                <a:solidFill>
                  <a:schemeClr val="dk1"/>
                </a:solidFill>
              </a:rPr>
              <a:t>Now that we know the dimension mapping, we could jump to codegeneration, which is performed in the postorder of the instructions. For the “parameter” operation we generate a single load. We know the dimension mapping at the root of the fusion, which is [(1, 5), (0, 18), (1, 20), (1, 150)]. For the load, 5, being major-most becomes a batch dimension, and the resulting TensorPtr we load consists of two dimensions: size 18 with stride 3000, and size 3000 with stride 1 (the product of split dimensions).</a:t>
            </a:r>
            <a:endParaRPr sz="1350">
              <a:solidFill>
                <a:schemeClr val="dk1"/>
              </a:solidFill>
            </a:endParaRPr>
          </a:p>
          <a:p>
            <a:pPr indent="-298450" lvl="0" marL="457200" rtl="0" algn="l">
              <a:lnSpc>
                <a:spcPct val="115000"/>
              </a:lnSpc>
              <a:spcBef>
                <a:spcPts val="0"/>
              </a:spcBef>
              <a:spcAft>
                <a:spcPts val="0"/>
              </a:spcAft>
              <a:buSzPts val="1100"/>
              <a:buChar char="●"/>
            </a:pPr>
            <a:r>
              <a:rPr lang="en" sz="1350">
                <a:solidFill>
                  <a:schemeClr val="dk1"/>
                </a:solidFill>
              </a:rPr>
              <a:t>Going further down, convert is applied to the loaded tile, and transpose/reshape become no-ops, as they are already accounted for in the dimension mapping.</a:t>
            </a:r>
            <a:endParaRPr sz="1350">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ead846a4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ead846a4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57806f6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57806f6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e45ae375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e45ae375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latin typeface="Roboto"/>
                <a:ea typeface="Roboto"/>
                <a:cs typeface="Roboto"/>
                <a:sym typeface="Roboto"/>
              </a:rPr>
              <a:t>TODO: Add more data</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ead846a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ead846a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0f614dfd0_0_2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0f614dfd0_0_2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0f614dfd0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0f614dfd0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OpenXLA Compiler is a primariy ML-targeted compiler, which can compile models from the variety of frameworks, including TensorFlow, JAX and PyTorch.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accepts StableHLO as an input, a computation graph with operations like matmuls, convolutions and multiplications expressed in a functional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is then optimized, and dispatched to a variety of backends, including GPUs, from NVIDIA and AMD, x86 or ARM CPU, or Google proprietary TPU hardware.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0f614dfd0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0f614dfd0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OpenXLA:GPU compiler there is a number of optimization passes and a number of IRs, but the important bit for this talk is that at the </a:t>
            </a:r>
            <a:r>
              <a:rPr lang="en"/>
              <a:t>compiler</a:t>
            </a:r>
            <a:r>
              <a:rPr lang="en"/>
              <a:t> boundary we have StableHLO, which is an intermediate IR we convert computation graphs from various frameworks into, and inside the compiler we cluster those HLOs inside fusions, and then codegenerate them to PTX either directly or using </a:t>
            </a:r>
            <a:r>
              <a:rPr lang="en"/>
              <a:t>TritonIR</a:t>
            </a:r>
            <a:r>
              <a:rPr lang="en"/>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0f614dfd0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0f614dfd0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Fusion is an optimization which merges multiple GPU kernels into one.</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Consider an example on this slide, where we have two GPU kernels, one performing an elementwise multiplication by a constant, and another one performing addition of two arrays.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If our computation involves two such computations in a sequence, we can launch such two kernels to obtain the desired result. However, these kernels have almost no computations, and especially on modern GPUs which have humongous amount of compute available, the computation becomes throughput-bound.</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And in this case we waste a lot of throughput: we have to read the entire input array from the device memory, then write it all out, then read it again, only to write it out later.</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If we however *fuse* two kernels into one, as done on the right, we only have to read input and write output once, as intermediate values are passed in the registers (or in a programmable cache, as done in more complicated kernels). This way we save a large amount of throughput, and we can often also improve the device occupancy and save on the kernel launch overhead.</a:t>
            </a:r>
            <a:endParaRPr sz="1350">
              <a:solidFill>
                <a:schemeClr val="dk1"/>
              </a:solidFill>
            </a:endParaRPr>
          </a:p>
          <a:p>
            <a:pPr indent="0" lvl="0" marL="0" rtl="0" algn="l">
              <a:lnSpc>
                <a:spcPct val="130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0f614dfd0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0f614dfd0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XLA:GPU performs fusions automatically on the input graph, grouping sets of HLO instructions into clusters. A single cluster forms a single CUDA kernel, with no intermediate </a:t>
            </a:r>
            <a:r>
              <a:rPr lang="en" sz="1350">
                <a:solidFill>
                  <a:schemeClr val="dk1"/>
                </a:solidFill>
              </a:rPr>
              <a:t>instructions</a:t>
            </a:r>
            <a:r>
              <a:rPr lang="en" sz="1350">
                <a:solidFill>
                  <a:schemeClr val="dk1"/>
                </a:solidFill>
              </a:rPr>
              <a:t> not on the fusion boundary materialized in the device memory.</a:t>
            </a:r>
            <a:endParaRPr sz="1350">
              <a:solidFill>
                <a:schemeClr val="dk1"/>
              </a:solidFill>
            </a:endParaRPr>
          </a:p>
          <a:p>
            <a:pPr indent="0" lvl="0" marL="0" rtl="0" algn="l">
              <a:lnSpc>
                <a:spcPct val="130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We can’t grow such clusters limitlessly, as there are a number of budgets we have to be aware of. To start, GPUs only support a finite number of registers and shared memory, and going over the limit makes the fusion not worth it.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Furthermore, we’ve started with GPUs having a lot more compute than throughput, but as we fuse more and more instructions, especially if we start to duplicate them, the cost of the fusion could outweigh the benefit.</a:t>
            </a:r>
            <a:endParaRPr sz="1350">
              <a:solidFill>
                <a:schemeClr val="dk1"/>
              </a:solidFill>
            </a:endParaRPr>
          </a:p>
          <a:p>
            <a:pPr indent="0" lvl="0" marL="0" rtl="0" algn="l">
              <a:lnSpc>
                <a:spcPct val="130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e45ae375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e45ae375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Let’s dive deeper into how such a clustering is chosen.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We start the clustering by “seeding” fusion roots at complex, usually compute-intesive operations, such as matmul or convolution, for which we know the codegeneration “recipe”. They are called fusion “roots” or “heros” and they determine the codegeneration strategy of the cluster.</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Once such clusters are formed, we expand them, first “up” into producers, and then “down” into “consumers”, as long as the operations we merge into are tiling-compatible.</a:t>
            </a:r>
            <a:endParaRPr sz="13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79f237a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79f237a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Recall that the tiling of the fusion is determined by the root operation, and it’s dimensions. In order to generate TritonIR for each intermediate instruction, we need to know the mapping between the dimensions of an instructions, and tiled dimensions of the root operation. Thus we start the code generation by propagating such a mapping, first backwards into the prefix of the fusion, and then forwards, into an epilogue.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We describe such a mapping by storing a list of a pairs of integers per each instruction in a fusion. We call this list “DimensionOrder”.</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57806f6e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57806f6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rPr>
              <a:t>To get to TritonIR from HLO fusions, we start by backwards projecting a datastructure called DimensionOrder, which describes dimension mapping of each instruction in the fusion onto the dimensions of each tiled fusion root operation. Note that not all dimensions are tiled, for example, not the batch dimension of the matrix multiplication.</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The datastructure is very simple, it’s a vector of pairs of integers, and we store one DimensionOrder per each instruction in a fusion.</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 A second integer is a dimension label, describing onto which dimension of the root instruction the current pair maps. </a:t>
            </a:r>
            <a:endParaRPr sz="1350">
              <a:solidFill>
                <a:schemeClr val="dk1"/>
              </a:solidFill>
            </a:endParaRPr>
          </a:p>
          <a:p>
            <a:pPr indent="0" lvl="0" marL="0" rtl="0" algn="l">
              <a:lnSpc>
                <a:spcPct val="115000"/>
              </a:lnSpc>
              <a:spcBef>
                <a:spcPts val="0"/>
              </a:spcBef>
              <a:spcAft>
                <a:spcPts val="0"/>
              </a:spcAft>
              <a:buNone/>
            </a:pPr>
            <a:r>
              <a:rPr lang="en" sz="1350">
                <a:solidFill>
                  <a:schemeClr val="dk1"/>
                </a:solidFill>
              </a:rPr>
              <a:t>A position in this vector and a second integer in each pair identifies the dimension of the instruction this pair refers to. Note that just the position by itself is not enough (otherwise we could’ve just stored effectively a permutation over rank) as tiling can split or merge the dimensions.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e45ae375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e45ae375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Let’s walk this through with an example. We have a simple dot HLO, where the left hand side is a sequence of convert, transpose and reshape operations, and some further transformations are applied to the dot epilogue.</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The “dot” operation has two tiled dimensions, dimension 0 of size 18, and dimension 1 of size 15’000, which simply turns into a corresponding vector. The reshape on the LHS breaks the dimension 1 into 3, so for the reshape “input” we store a vector of size 4, with the dimension 1 split into 5, 20 and 150 (note that on the diagram we show the shape for the HLO output, not input, but the DimensionOrder describes the dimension mapping for the instruction input).</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Now transpose flips the positions of first and second element of the dimension mapping, while the convert leaves it unaffected.</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bg>
      <p:bgPr>
        <a:solidFill>
          <a:srgbClr val="1A344C"/>
        </a:solidFill>
      </p:bgPr>
    </p:bg>
    <p:spTree>
      <p:nvGrpSpPr>
        <p:cNvPr id="50" name="Shape 50"/>
        <p:cNvGrpSpPr/>
        <p:nvPr/>
      </p:nvGrpSpPr>
      <p:grpSpPr>
        <a:xfrm>
          <a:off x="0" y="0"/>
          <a:ext cx="0" cy="0"/>
          <a:chOff x="0" y="0"/>
          <a:chExt cx="0" cy="0"/>
        </a:xfrm>
      </p:grpSpPr>
      <p:cxnSp>
        <p:nvCxnSpPr>
          <p:cNvPr id="51" name="Google Shape;5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2" name="Google Shape;52;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53" name="Google Shape;53;p13"/>
          <p:cNvPicPr preferRelativeResize="0"/>
          <p:nvPr/>
        </p:nvPicPr>
        <p:blipFill>
          <a:blip r:embed="rId2">
            <a:alphaModFix/>
          </a:blip>
          <a:stretch>
            <a:fillRect/>
          </a:stretch>
        </p:blipFill>
        <p:spPr>
          <a:xfrm>
            <a:off x="485163" y="4673524"/>
            <a:ext cx="1030013" cy="2633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_2">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55" name="Shape 55"/>
        <p:cNvGrpSpPr/>
        <p:nvPr/>
      </p:nvGrpSpPr>
      <p:grpSpPr>
        <a:xfrm>
          <a:off x="0" y="0"/>
          <a:ext cx="0" cy="0"/>
          <a:chOff x="0" y="0"/>
          <a:chExt cx="0" cy="0"/>
        </a:xfrm>
      </p:grpSpPr>
      <p:sp>
        <p:nvSpPr>
          <p:cNvPr id="56" name="Google Shape;56;p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57" name="Google Shape;57;p1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58" name="Google Shape;58;p1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9" name="Google Shape;59;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items">
  <p:cSld name="CUSTOM_11">
    <p:bg>
      <p:bgPr>
        <a:solidFill>
          <a:srgbClr val="1A344C"/>
        </a:solid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507488" y="2240275"/>
            <a:ext cx="3175800" cy="1267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400"/>
              <a:buFont typeface="Google Sans Text"/>
              <a:buNone/>
              <a:defRPr sz="1400">
                <a:latin typeface="Google Sans Text"/>
                <a:ea typeface="Google Sans Text"/>
                <a:cs typeface="Google Sans Text"/>
                <a:sym typeface="Google Sans Text"/>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2" name="Google Shape;62;p16"/>
          <p:cNvSpPr txBox="1"/>
          <p:nvPr>
            <p:ph idx="2" type="subTitle"/>
          </p:nvPr>
        </p:nvSpPr>
        <p:spPr>
          <a:xfrm>
            <a:off x="507488" y="1575813"/>
            <a:ext cx="3540000" cy="482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1"/>
              </a:buClr>
              <a:buSzPts val="3000"/>
              <a:buNone/>
              <a:defRPr b="1" sz="30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6"/>
          <p:cNvSpPr txBox="1"/>
          <p:nvPr>
            <p:ph idx="3" type="subTitle"/>
          </p:nvPr>
        </p:nvSpPr>
        <p:spPr>
          <a:xfrm>
            <a:off x="4951476" y="2240275"/>
            <a:ext cx="3175800" cy="1267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400"/>
              <a:buFont typeface="Google Sans Text"/>
              <a:buNone/>
              <a:defRPr sz="1400">
                <a:latin typeface="Google Sans Text"/>
                <a:ea typeface="Google Sans Text"/>
                <a:cs typeface="Google Sans Text"/>
                <a:sym typeface="Google Sans Text"/>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4" name="Google Shape;64;p16"/>
          <p:cNvSpPr txBox="1"/>
          <p:nvPr>
            <p:ph idx="4" type="subTitle"/>
          </p:nvPr>
        </p:nvSpPr>
        <p:spPr>
          <a:xfrm>
            <a:off x="4951475" y="1575813"/>
            <a:ext cx="3625200" cy="482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rgbClr val="1A73E8"/>
              </a:buClr>
              <a:buSzPts val="3000"/>
              <a:buNone/>
              <a:defRPr b="1" sz="3000">
                <a:solidFill>
                  <a:srgbClr val="1A73E8"/>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ONLY_1">
    <p:spTree>
      <p:nvGrpSpPr>
        <p:cNvPr id="65" name="Shape 65"/>
        <p:cNvGrpSpPr/>
        <p:nvPr/>
      </p:nvGrpSpPr>
      <p:grpSpPr>
        <a:xfrm>
          <a:off x="0" y="0"/>
          <a:ext cx="0" cy="0"/>
          <a:chOff x="0" y="0"/>
          <a:chExt cx="0" cy="0"/>
        </a:xfrm>
      </p:grpSpPr>
      <p:sp>
        <p:nvSpPr>
          <p:cNvPr id="66" name="Google Shape;66;p17"/>
          <p:cNvSpPr txBox="1"/>
          <p:nvPr>
            <p:ph idx="1" type="subTitle"/>
          </p:nvPr>
        </p:nvSpPr>
        <p:spPr>
          <a:xfrm>
            <a:off x="485775" y="153100"/>
            <a:ext cx="2743200" cy="6477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Google Sans Medium"/>
              <a:buNone/>
              <a:defRPr sz="900">
                <a:latin typeface="Google Sans Medium"/>
                <a:ea typeface="Google Sans Medium"/>
                <a:cs typeface="Google Sans Medium"/>
                <a:sym typeface="Google Sa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67" name="Shape 67"/>
        <p:cNvGrpSpPr/>
        <p:nvPr/>
      </p:nvGrpSpPr>
      <p:grpSpPr>
        <a:xfrm>
          <a:off x="0" y="0"/>
          <a:ext cx="0" cy="0"/>
          <a:chOff x="0" y="0"/>
          <a:chExt cx="0" cy="0"/>
        </a:xfrm>
      </p:grpSpPr>
      <p:sp>
        <p:nvSpPr>
          <p:cNvPr id="68" name="Google Shape;68;p18"/>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rm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 name="Google Shape;69;p1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0" name="Google Shape;70;p1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
    <p:bg>
      <p:bgPr>
        <a:solidFill>
          <a:srgbClr val="1A344C"/>
        </a:solidFill>
      </p:bgPr>
    </p:bg>
    <p:spTree>
      <p:nvGrpSpPr>
        <p:cNvPr id="75" name="Shape 75"/>
        <p:cNvGrpSpPr/>
        <p:nvPr/>
      </p:nvGrpSpPr>
      <p:grpSpPr>
        <a:xfrm>
          <a:off x="0" y="0"/>
          <a:ext cx="0" cy="0"/>
          <a:chOff x="0" y="0"/>
          <a:chExt cx="0" cy="0"/>
        </a:xfrm>
      </p:grpSpPr>
      <p:cxnSp>
        <p:nvCxnSpPr>
          <p:cNvPr id="76" name="Google Shape;76;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77" name="Google Shape;77;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pic>
        <p:nvPicPr>
          <p:cNvPr id="78" name="Google Shape;78;p20"/>
          <p:cNvPicPr preferRelativeResize="0"/>
          <p:nvPr/>
        </p:nvPicPr>
        <p:blipFill>
          <a:blip r:embed="rId2">
            <a:alphaModFix/>
          </a:blip>
          <a:stretch>
            <a:fillRect/>
          </a:stretch>
        </p:blipFill>
        <p:spPr>
          <a:xfrm>
            <a:off x="485163" y="4673524"/>
            <a:ext cx="1030013" cy="2633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_2">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spTree>
      <p:nvGrpSpPr>
        <p:cNvPr id="80" name="Shape 80"/>
        <p:cNvGrpSpPr/>
        <p:nvPr/>
      </p:nvGrpSpPr>
      <p:grpSpPr>
        <a:xfrm>
          <a:off x="0" y="0"/>
          <a:ext cx="0" cy="0"/>
          <a:chOff x="0" y="0"/>
          <a:chExt cx="0" cy="0"/>
        </a:xfrm>
      </p:grpSpPr>
      <p:sp>
        <p:nvSpPr>
          <p:cNvPr id="81" name="Google Shape;8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82" name="Shape 82"/>
        <p:cNvGrpSpPr/>
        <p:nvPr/>
      </p:nvGrpSpPr>
      <p:grpSpPr>
        <a:xfrm>
          <a:off x="0" y="0"/>
          <a:ext cx="0" cy="0"/>
          <a:chOff x="0" y="0"/>
          <a:chExt cx="0" cy="0"/>
        </a:xfrm>
      </p:grpSpPr>
      <p:sp>
        <p:nvSpPr>
          <p:cNvPr id="83" name="Google Shape;83;p2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84" name="Google Shape;84;p2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85" name="Google Shape;85;p2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 name="Google Shape;86;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11">
    <p:bg>
      <p:bgPr>
        <a:solidFill>
          <a:srgbClr val="1A344C"/>
        </a:solidFill>
      </p:bgPr>
    </p:bg>
    <p:spTree>
      <p:nvGrpSpPr>
        <p:cNvPr id="87" name="Shape 87"/>
        <p:cNvGrpSpPr/>
        <p:nvPr/>
      </p:nvGrpSpPr>
      <p:grpSpPr>
        <a:xfrm>
          <a:off x="0" y="0"/>
          <a:ext cx="0" cy="0"/>
          <a:chOff x="0" y="0"/>
          <a:chExt cx="0" cy="0"/>
        </a:xfrm>
      </p:grpSpPr>
      <p:sp>
        <p:nvSpPr>
          <p:cNvPr id="88" name="Google Shape;88;p24"/>
          <p:cNvSpPr txBox="1"/>
          <p:nvPr>
            <p:ph idx="1" type="subTitle"/>
          </p:nvPr>
        </p:nvSpPr>
        <p:spPr>
          <a:xfrm>
            <a:off x="311700" y="1152475"/>
            <a:ext cx="4643400" cy="34164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lt1"/>
              </a:buClr>
              <a:buSzPts val="1400"/>
              <a:buFont typeface="Google Sans Text"/>
              <a:buChar char="●"/>
              <a:defRPr sz="1400">
                <a:solidFill>
                  <a:schemeClr val="lt1"/>
                </a:solidFill>
                <a:latin typeface="PT Sans"/>
                <a:ea typeface="PT Sans"/>
                <a:cs typeface="PT Sans"/>
                <a:sym typeface="PT Sans"/>
              </a:defRPr>
            </a:lvl1pPr>
            <a:lvl2pPr lvl="1">
              <a:lnSpc>
                <a:spcPct val="115000"/>
              </a:lnSpc>
              <a:spcBef>
                <a:spcPts val="0"/>
              </a:spcBef>
              <a:spcAft>
                <a:spcPts val="0"/>
              </a:spcAft>
              <a:buSzPts val="1400"/>
              <a:buChar char="○"/>
              <a:defRPr>
                <a:latin typeface="PT Sans"/>
                <a:ea typeface="PT Sans"/>
                <a:cs typeface="PT Sans"/>
                <a:sym typeface="PT Sans"/>
              </a:defRPr>
            </a:lvl2pPr>
            <a:lvl3pPr lvl="2">
              <a:lnSpc>
                <a:spcPct val="115000"/>
              </a:lnSpc>
              <a:spcBef>
                <a:spcPts val="0"/>
              </a:spcBef>
              <a:spcAft>
                <a:spcPts val="0"/>
              </a:spcAft>
              <a:buSzPts val="1400"/>
              <a:buChar char="■"/>
              <a:defRPr/>
            </a:lvl3pPr>
            <a:lvl4pPr lvl="3">
              <a:lnSpc>
                <a:spcPct val="115000"/>
              </a:lnSpc>
              <a:spcBef>
                <a:spcPts val="0"/>
              </a:spcBef>
              <a:spcAft>
                <a:spcPts val="0"/>
              </a:spcAft>
              <a:buSzPts val="1400"/>
              <a:buChar char="●"/>
              <a:defRPr/>
            </a:lvl4pPr>
            <a:lvl5pPr lvl="4">
              <a:lnSpc>
                <a:spcPct val="115000"/>
              </a:lnSpc>
              <a:spcBef>
                <a:spcPts val="0"/>
              </a:spcBef>
              <a:spcAft>
                <a:spcPts val="0"/>
              </a:spcAft>
              <a:buSzPts val="1400"/>
              <a:buChar char="○"/>
              <a:defRPr/>
            </a:lvl5pPr>
            <a:lvl6pPr lvl="5">
              <a:lnSpc>
                <a:spcPct val="115000"/>
              </a:lnSpc>
              <a:spcBef>
                <a:spcPts val="0"/>
              </a:spcBef>
              <a:spcAft>
                <a:spcPts val="0"/>
              </a:spcAft>
              <a:buSzPts val="1400"/>
              <a:buChar char="■"/>
              <a:defRPr/>
            </a:lvl6pPr>
            <a:lvl7pPr lvl="6">
              <a:lnSpc>
                <a:spcPct val="115000"/>
              </a:lnSpc>
              <a:spcBef>
                <a:spcPts val="0"/>
              </a:spcBef>
              <a:spcAft>
                <a:spcPts val="0"/>
              </a:spcAft>
              <a:buSzPts val="1400"/>
              <a:buChar char="●"/>
              <a:defRPr/>
            </a:lvl7pPr>
            <a:lvl8pPr lvl="7">
              <a:lnSpc>
                <a:spcPct val="115000"/>
              </a:lnSpc>
              <a:spcBef>
                <a:spcPts val="0"/>
              </a:spcBef>
              <a:spcAft>
                <a:spcPts val="0"/>
              </a:spcAft>
              <a:buSzPts val="1400"/>
              <a:buChar char="○"/>
              <a:defRPr/>
            </a:lvl8pPr>
            <a:lvl9pPr lvl="8">
              <a:lnSpc>
                <a:spcPct val="115000"/>
              </a:lnSpc>
              <a:spcBef>
                <a:spcPts val="0"/>
              </a:spcBef>
              <a:spcAft>
                <a:spcPts val="0"/>
              </a:spcAft>
              <a:buSzPts val="1400"/>
              <a:buChar char="■"/>
              <a:defRPr/>
            </a:lvl9pPr>
          </a:lstStyle>
          <a:p/>
        </p:txBody>
      </p:sp>
      <p:sp>
        <p:nvSpPr>
          <p:cNvPr id="89" name="Google Shape;89;p24"/>
          <p:cNvSpPr txBox="1"/>
          <p:nvPr>
            <p:ph idx="2" type="subTitle"/>
          </p:nvPr>
        </p:nvSpPr>
        <p:spPr>
          <a:xfrm>
            <a:off x="355108" y="192025"/>
            <a:ext cx="5052300" cy="4827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lt1"/>
              </a:buClr>
              <a:buSzPts val="3000"/>
              <a:buNone/>
              <a:defRPr b="1" sz="2400">
                <a:solidFill>
                  <a:srgbClr val="6FB7E1"/>
                </a:solidFill>
                <a:latin typeface="PT Sans"/>
                <a:ea typeface="PT Sans"/>
                <a:cs typeface="PT Sans"/>
                <a:sym typeface="PT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90" name="Google Shape;90;p24"/>
          <p:cNvSpPr txBox="1"/>
          <p:nvPr>
            <p:ph idx="3" type="subTitle"/>
          </p:nvPr>
        </p:nvSpPr>
        <p:spPr>
          <a:xfrm>
            <a:off x="4951476" y="2240275"/>
            <a:ext cx="3175800" cy="1267800"/>
          </a:xfrm>
          <a:prstGeom prst="rect">
            <a:avLst/>
          </a:prstGeom>
        </p:spPr>
        <p:txBody>
          <a:bodyPr anchorCtr="0" anchor="t" bIns="0" lIns="0" spcFirstLastPara="1" rIns="0" wrap="square" tIns="0">
            <a:noAutofit/>
          </a:bodyPr>
          <a:lstStyle>
            <a:lvl1pPr lvl="0">
              <a:lnSpc>
                <a:spcPct val="115000"/>
              </a:lnSpc>
              <a:spcBef>
                <a:spcPts val="0"/>
              </a:spcBef>
              <a:spcAft>
                <a:spcPts val="0"/>
              </a:spcAft>
              <a:buSzPts val="1400"/>
              <a:buFont typeface="Google Sans Text"/>
              <a:buNone/>
              <a:defRPr sz="1400">
                <a:latin typeface="Google Sans Text"/>
                <a:ea typeface="Google Sans Text"/>
                <a:cs typeface="Google Sans Text"/>
                <a:sym typeface="Google Sans Text"/>
              </a:defRPr>
            </a:lvl1pPr>
            <a:lvl2pPr lvl="1">
              <a:lnSpc>
                <a:spcPct val="115000"/>
              </a:lnSpc>
              <a:spcBef>
                <a:spcPts val="0"/>
              </a:spcBef>
              <a:spcAft>
                <a:spcPts val="0"/>
              </a:spcAft>
              <a:buSzPts val="1400"/>
              <a:buNone/>
              <a:defRPr/>
            </a:lvl2pPr>
            <a:lvl3pPr lvl="2">
              <a:lnSpc>
                <a:spcPct val="115000"/>
              </a:lnSpc>
              <a:spcBef>
                <a:spcPts val="0"/>
              </a:spcBef>
              <a:spcAft>
                <a:spcPts val="0"/>
              </a:spcAft>
              <a:buSzPts val="1400"/>
              <a:buNone/>
              <a:defRPr/>
            </a:lvl3pPr>
            <a:lvl4pPr lvl="3">
              <a:lnSpc>
                <a:spcPct val="115000"/>
              </a:lnSpc>
              <a:spcBef>
                <a:spcPts val="0"/>
              </a:spcBef>
              <a:spcAft>
                <a:spcPts val="0"/>
              </a:spcAft>
              <a:buSzPts val="1400"/>
              <a:buNone/>
              <a:defRPr/>
            </a:lvl4pPr>
            <a:lvl5pPr lvl="4">
              <a:lnSpc>
                <a:spcPct val="115000"/>
              </a:lnSpc>
              <a:spcBef>
                <a:spcPts val="0"/>
              </a:spcBef>
              <a:spcAft>
                <a:spcPts val="0"/>
              </a:spcAft>
              <a:buSzPts val="1400"/>
              <a:buNone/>
              <a:defRPr/>
            </a:lvl5pPr>
            <a:lvl6pPr lvl="5">
              <a:lnSpc>
                <a:spcPct val="115000"/>
              </a:lnSpc>
              <a:spcBef>
                <a:spcPts val="0"/>
              </a:spcBef>
              <a:spcAft>
                <a:spcPts val="0"/>
              </a:spcAft>
              <a:buSzPts val="1400"/>
              <a:buNone/>
              <a:defRPr/>
            </a:lvl6pPr>
            <a:lvl7pPr lvl="6">
              <a:lnSpc>
                <a:spcPct val="115000"/>
              </a:lnSpc>
              <a:spcBef>
                <a:spcPts val="0"/>
              </a:spcBef>
              <a:spcAft>
                <a:spcPts val="0"/>
              </a:spcAft>
              <a:buSzPts val="1400"/>
              <a:buNone/>
              <a:defRPr/>
            </a:lvl7pPr>
            <a:lvl8pPr lvl="7">
              <a:lnSpc>
                <a:spcPct val="115000"/>
              </a:lnSpc>
              <a:spcBef>
                <a:spcPts val="0"/>
              </a:spcBef>
              <a:spcAft>
                <a:spcPts val="0"/>
              </a:spcAft>
              <a:buSzPts val="1400"/>
              <a:buNone/>
              <a:defRPr/>
            </a:lvl8pPr>
            <a:lvl9pPr lvl="8">
              <a:lnSpc>
                <a:spcPct val="115000"/>
              </a:lnSpc>
              <a:spcBef>
                <a:spcPts val="0"/>
              </a:spcBef>
              <a:spcAft>
                <a:spcPts val="0"/>
              </a:spcAft>
              <a:buSzPts val="1400"/>
              <a:buNone/>
              <a:defRPr/>
            </a:lvl9pPr>
          </a:lstStyle>
          <a:p/>
        </p:txBody>
      </p:sp>
      <p:sp>
        <p:nvSpPr>
          <p:cNvPr id="91" name="Google Shape;91;p24"/>
          <p:cNvSpPr txBox="1"/>
          <p:nvPr>
            <p:ph idx="4" type="subTitle"/>
          </p:nvPr>
        </p:nvSpPr>
        <p:spPr>
          <a:xfrm>
            <a:off x="4951475" y="1575813"/>
            <a:ext cx="3625200" cy="4827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rgbClr val="1A73E8"/>
              </a:buClr>
              <a:buSzPts val="3000"/>
              <a:buNone/>
              <a:defRPr b="1" sz="3000">
                <a:solidFill>
                  <a:srgbClr val="1A73E8"/>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ONLY_1">
    <p:spTree>
      <p:nvGrpSpPr>
        <p:cNvPr id="92" name="Shape 92"/>
        <p:cNvGrpSpPr/>
        <p:nvPr/>
      </p:nvGrpSpPr>
      <p:grpSpPr>
        <a:xfrm>
          <a:off x="0" y="0"/>
          <a:ext cx="0" cy="0"/>
          <a:chOff x="0" y="0"/>
          <a:chExt cx="0" cy="0"/>
        </a:xfrm>
      </p:grpSpPr>
      <p:sp>
        <p:nvSpPr>
          <p:cNvPr id="93" name="Google Shape;93;p25"/>
          <p:cNvSpPr txBox="1"/>
          <p:nvPr>
            <p:ph idx="1" type="subTitle"/>
          </p:nvPr>
        </p:nvSpPr>
        <p:spPr>
          <a:xfrm>
            <a:off x="485775" y="153100"/>
            <a:ext cx="2743200" cy="647700"/>
          </a:xfrm>
          <a:prstGeom prst="rect">
            <a:avLst/>
          </a:prstGeom>
        </p:spPr>
        <p:txBody>
          <a:bodyPr anchorCtr="0" anchor="t" bIns="91425" lIns="91425" spcFirstLastPara="1" rIns="91425" wrap="square" tIns="91425">
            <a:normAutofit/>
          </a:bodyPr>
          <a:lstStyle>
            <a:lvl1pPr lvl="0">
              <a:spcBef>
                <a:spcPts val="0"/>
              </a:spcBef>
              <a:spcAft>
                <a:spcPts val="0"/>
              </a:spcAft>
              <a:buSzPts val="900"/>
              <a:buFont typeface="Google Sans Medium"/>
              <a:buNone/>
              <a:defRPr sz="900">
                <a:latin typeface="Google Sans Medium"/>
                <a:ea typeface="Google Sans Medium"/>
                <a:cs typeface="Google Sans Medium"/>
                <a:sym typeface="Google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4" name="Shape 94"/>
        <p:cNvGrpSpPr/>
        <p:nvPr/>
      </p:nvGrpSpPr>
      <p:grpSpPr>
        <a:xfrm>
          <a:off x="0" y="0"/>
          <a:ext cx="0" cy="0"/>
          <a:chOff x="0" y="0"/>
          <a:chExt cx="0" cy="0"/>
        </a:xfrm>
      </p:grpSpPr>
      <p:sp>
        <p:nvSpPr>
          <p:cNvPr id="95" name="Google Shape;95;p26"/>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rm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6" name="Google Shape;96;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7" name="Google Shape;97;p2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rm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3" name="Google Shape;7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https://github.com/openxl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101" name="Shape 101"/>
        <p:cNvGrpSpPr/>
        <p:nvPr/>
      </p:nvGrpSpPr>
      <p:grpSpPr>
        <a:xfrm>
          <a:off x="0" y="0"/>
          <a:ext cx="0" cy="0"/>
          <a:chOff x="0" y="0"/>
          <a:chExt cx="0" cy="0"/>
        </a:xfrm>
      </p:grpSpPr>
      <p:pic>
        <p:nvPicPr>
          <p:cNvPr id="102" name="Google Shape;102;p27"/>
          <p:cNvPicPr preferRelativeResize="0"/>
          <p:nvPr/>
        </p:nvPicPr>
        <p:blipFill>
          <a:blip r:embed="rId3">
            <a:alphaModFix/>
          </a:blip>
          <a:stretch>
            <a:fillRect/>
          </a:stretch>
        </p:blipFill>
        <p:spPr>
          <a:xfrm>
            <a:off x="485163" y="4673524"/>
            <a:ext cx="1030013" cy="263399"/>
          </a:xfrm>
          <a:prstGeom prst="rect">
            <a:avLst/>
          </a:prstGeom>
          <a:noFill/>
          <a:ln>
            <a:noFill/>
          </a:ln>
        </p:spPr>
      </p:pic>
      <p:sp>
        <p:nvSpPr>
          <p:cNvPr id="103" name="Google Shape;103;p27"/>
          <p:cNvSpPr/>
          <p:nvPr/>
        </p:nvSpPr>
        <p:spPr>
          <a:xfrm>
            <a:off x="485175" y="3679630"/>
            <a:ext cx="8310300" cy="3408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200"/>
              </a:spcBef>
              <a:spcAft>
                <a:spcPts val="0"/>
              </a:spcAft>
              <a:buNone/>
            </a:pPr>
            <a:r>
              <a:rPr b="1" lang="en" sz="1800">
                <a:solidFill>
                  <a:schemeClr val="lt1"/>
                </a:solidFill>
                <a:latin typeface="PT Sans"/>
                <a:ea typeface="PT Sans"/>
                <a:cs typeface="PT Sans"/>
                <a:sym typeface="PT Sans"/>
              </a:rPr>
              <a:t>George Karpenkov [speaker, slides], Illia Sergachev [implementation, design]</a:t>
            </a:r>
            <a:endParaRPr b="1" sz="1800">
              <a:solidFill>
                <a:schemeClr val="lt1"/>
              </a:solidFill>
              <a:latin typeface="PT Sans"/>
              <a:ea typeface="PT Sans"/>
              <a:cs typeface="PT Sans"/>
              <a:sym typeface="PT Sans"/>
            </a:endParaRPr>
          </a:p>
          <a:p>
            <a:pPr indent="0" lvl="0" marL="0" rtl="0" algn="l">
              <a:lnSpc>
                <a:spcPct val="115000"/>
              </a:lnSpc>
              <a:spcBef>
                <a:spcPts val="200"/>
              </a:spcBef>
              <a:spcAft>
                <a:spcPts val="0"/>
              </a:spcAft>
              <a:buNone/>
            </a:pPr>
            <a:r>
              <a:rPr lang="en" sz="1800">
                <a:solidFill>
                  <a:schemeClr val="lt1"/>
                </a:solidFill>
                <a:latin typeface="PT Sans"/>
                <a:ea typeface="PT Sans"/>
                <a:cs typeface="PT Sans"/>
                <a:sym typeface="PT Sans"/>
              </a:rPr>
              <a:t>OpenAI Triton Summit, Thursday 21</a:t>
            </a:r>
            <a:r>
              <a:rPr lang="en" sz="1800">
                <a:solidFill>
                  <a:schemeClr val="lt1"/>
                </a:solidFill>
                <a:latin typeface="PT Sans"/>
                <a:ea typeface="PT Sans"/>
                <a:cs typeface="PT Sans"/>
                <a:sym typeface="PT Sans"/>
              </a:rPr>
              <a:t>, 2023</a:t>
            </a:r>
            <a:endParaRPr sz="800">
              <a:solidFill>
                <a:schemeClr val="lt1"/>
              </a:solidFill>
              <a:latin typeface="PT Sans"/>
              <a:ea typeface="PT Sans"/>
              <a:cs typeface="PT Sans"/>
              <a:sym typeface="PT Sans"/>
            </a:endParaRPr>
          </a:p>
        </p:txBody>
      </p:sp>
      <p:sp>
        <p:nvSpPr>
          <p:cNvPr id="104" name="Google Shape;104;p27"/>
          <p:cNvSpPr/>
          <p:nvPr/>
        </p:nvSpPr>
        <p:spPr>
          <a:xfrm>
            <a:off x="485175" y="2299725"/>
            <a:ext cx="8310300" cy="903300"/>
          </a:xfrm>
          <a:prstGeom prst="rect">
            <a:avLst/>
          </a:prstGeom>
          <a:noFill/>
          <a:ln>
            <a:noFill/>
          </a:ln>
        </p:spPr>
        <p:txBody>
          <a:bodyPr anchorCtr="0" anchor="b" bIns="19050" lIns="19050" spcFirstLastPara="1" rIns="19050" wrap="square" tIns="19050">
            <a:noAutofit/>
          </a:bodyPr>
          <a:lstStyle/>
          <a:p>
            <a:pPr indent="0" lvl="0" marL="0" rtl="0" algn="l">
              <a:lnSpc>
                <a:spcPct val="100000"/>
              </a:lnSpc>
              <a:spcBef>
                <a:spcPts val="200"/>
              </a:spcBef>
              <a:spcAft>
                <a:spcPts val="0"/>
              </a:spcAft>
              <a:buNone/>
            </a:pPr>
            <a:r>
              <a:rPr b="1" lang="en" sz="5500">
                <a:solidFill>
                  <a:schemeClr val="lt1"/>
                </a:solidFill>
                <a:latin typeface="PT Sans"/>
                <a:ea typeface="PT Sans"/>
                <a:cs typeface="PT Sans"/>
                <a:sym typeface="PT Sans"/>
              </a:rPr>
              <a:t>Triton codegen in OpenXLA</a:t>
            </a:r>
            <a:endParaRPr b="1" sz="5500">
              <a:solidFill>
                <a:schemeClr val="lt1"/>
              </a:solidFill>
              <a:latin typeface="PT Sans"/>
              <a:ea typeface="PT Sans"/>
              <a:cs typeface="PT Sans"/>
              <a:sym typeface="PT Sans"/>
            </a:endParaRPr>
          </a:p>
          <a:p>
            <a:pPr indent="0" lvl="0" marL="0" rtl="0" algn="l">
              <a:lnSpc>
                <a:spcPct val="100000"/>
              </a:lnSpc>
              <a:spcBef>
                <a:spcPts val="200"/>
              </a:spcBef>
              <a:spcAft>
                <a:spcPts val="0"/>
              </a:spcAft>
              <a:buNone/>
            </a:pPr>
            <a:r>
              <a:t/>
            </a:r>
            <a:endParaRPr b="1" sz="800">
              <a:solidFill>
                <a:schemeClr val="lt1"/>
              </a:solidFill>
              <a:latin typeface="PT Sans"/>
              <a:ea typeface="PT Sans"/>
              <a:cs typeface="PT Sans"/>
              <a:sym typeface="PT Sans"/>
            </a:endParaRPr>
          </a:p>
        </p:txBody>
      </p:sp>
      <p:sp>
        <p:nvSpPr>
          <p:cNvPr id="105" name="Google Shape;105;p27"/>
          <p:cNvSpPr/>
          <p:nvPr/>
        </p:nvSpPr>
        <p:spPr>
          <a:xfrm>
            <a:off x="485175" y="3334875"/>
            <a:ext cx="829200" cy="94500"/>
          </a:xfrm>
          <a:prstGeom prst="rect">
            <a:avLst/>
          </a:prstGeom>
          <a:solidFill>
            <a:srgbClr val="5EA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 name="Google Shape;106;p27"/>
          <p:cNvSpPr/>
          <p:nvPr/>
        </p:nvSpPr>
        <p:spPr>
          <a:xfrm>
            <a:off x="1314375" y="3334875"/>
            <a:ext cx="829200" cy="9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 name="Google Shape;107;p27"/>
          <p:cNvSpPr/>
          <p:nvPr/>
        </p:nvSpPr>
        <p:spPr>
          <a:xfrm>
            <a:off x="2143575" y="3334875"/>
            <a:ext cx="829200" cy="94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61" name="Shape 261"/>
        <p:cNvGrpSpPr/>
        <p:nvPr/>
      </p:nvGrpSpPr>
      <p:grpSpPr>
        <a:xfrm>
          <a:off x="0" y="0"/>
          <a:ext cx="0" cy="0"/>
          <a:chOff x="0" y="0"/>
          <a:chExt cx="0" cy="0"/>
        </a:xfrm>
      </p:grpSpPr>
      <p:sp>
        <p:nvSpPr>
          <p:cNvPr id="262" name="Google Shape;262;p36"/>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Suffix Dimension Mapping by Example</a:t>
            </a:r>
            <a:endParaRPr b="1">
              <a:solidFill>
                <a:srgbClr val="6FB7E1"/>
              </a:solidFill>
              <a:latin typeface="PT Sans"/>
              <a:ea typeface="PT Sans"/>
              <a:cs typeface="PT Sans"/>
              <a:sym typeface="PT Sans"/>
            </a:endParaRPr>
          </a:p>
        </p:txBody>
      </p:sp>
      <p:sp>
        <p:nvSpPr>
          <p:cNvPr id="263" name="Google Shape;263;p36"/>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Dimensions mapping: forward projection</a:t>
            </a:r>
            <a:endParaRPr sz="1500">
              <a:solidFill>
                <a:schemeClr val="lt1"/>
              </a:solidFill>
              <a:latin typeface="Roboto Mono"/>
              <a:ea typeface="Roboto Mono"/>
              <a:cs typeface="Roboto Mono"/>
              <a:sym typeface="Roboto Mono"/>
            </a:endParaRPr>
          </a:p>
          <a:p>
            <a:pPr indent="0" lvl="0" marL="32004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dot</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[(0, 15000), (1, 42)]</a:t>
            </a:r>
            <a:endParaRPr sz="15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reshape:</a:t>
            </a:r>
            <a:endParaRPr sz="1500">
              <a:solidFill>
                <a:schemeClr val="lt1"/>
              </a:solidFill>
              <a:latin typeface="Roboto Mono"/>
              <a:ea typeface="Roboto Mono"/>
              <a:cs typeface="Roboto Mono"/>
              <a:sym typeface="Roboto Mono"/>
            </a:endParaRPr>
          </a:p>
          <a:p>
            <a:pPr indent="-323850" lvl="1" marL="914400" rtl="0" algn="l">
              <a:lnSpc>
                <a:spcPct val="115000"/>
              </a:lnSpc>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[(0, 5), (0, 20), (0, 150), (1, 42)]</a:t>
            </a:r>
            <a:endParaRPr sz="15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transpose:</a:t>
            </a:r>
            <a:endParaRPr sz="1500">
              <a:solidFill>
                <a:schemeClr val="lt1"/>
              </a:solidFill>
              <a:latin typeface="Roboto Mono"/>
              <a:ea typeface="Roboto Mono"/>
              <a:cs typeface="Roboto Mono"/>
              <a:sym typeface="Roboto Mono"/>
            </a:endParaRPr>
          </a:p>
          <a:p>
            <a:pPr indent="-323850" lvl="1" marL="914400" rtl="0" algn="l">
              <a:lnSpc>
                <a:spcPct val="115000"/>
              </a:lnSpc>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[(0, 5), (1, 42), (0, 20), (0, 150)]</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64" name="Google Shape;264;p36"/>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65" name="Google Shape;265;p36"/>
          <p:cNvPicPr preferRelativeResize="0"/>
          <p:nvPr/>
        </p:nvPicPr>
        <p:blipFill>
          <a:blip r:embed="rId4">
            <a:alphaModFix/>
          </a:blip>
          <a:stretch>
            <a:fillRect/>
          </a:stretch>
        </p:blipFill>
        <p:spPr>
          <a:xfrm>
            <a:off x="6184698" y="695000"/>
            <a:ext cx="2755575" cy="4078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69" name="Shape 269"/>
        <p:cNvGrpSpPr/>
        <p:nvPr/>
      </p:nvGrpSpPr>
      <p:grpSpPr>
        <a:xfrm>
          <a:off x="0" y="0"/>
          <a:ext cx="0" cy="0"/>
          <a:chOff x="0" y="0"/>
          <a:chExt cx="0" cy="0"/>
        </a:xfrm>
      </p:grpSpPr>
      <p:sp>
        <p:nvSpPr>
          <p:cNvPr id="270" name="Google Shape;270;p37"/>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Incompatible Tiling: </a:t>
            </a:r>
            <a:r>
              <a:rPr b="1" lang="en" sz="2400">
                <a:solidFill>
                  <a:srgbClr val="6FB7E1"/>
                </a:solidFill>
                <a:latin typeface="PT Sans"/>
                <a:ea typeface="PT Sans"/>
                <a:cs typeface="PT Sans"/>
                <a:sym typeface="PT Sans"/>
              </a:rPr>
              <a:t>Blocking</a:t>
            </a:r>
            <a:r>
              <a:rPr b="1" lang="en" sz="2400">
                <a:solidFill>
                  <a:srgbClr val="6FB7E1"/>
                </a:solidFill>
                <a:latin typeface="PT Sans"/>
                <a:ea typeface="PT Sans"/>
                <a:cs typeface="PT Sans"/>
                <a:sym typeface="PT Sans"/>
              </a:rPr>
              <a:t> Fusion</a:t>
            </a:r>
            <a:endParaRPr b="1">
              <a:solidFill>
                <a:srgbClr val="6FB7E1"/>
              </a:solidFill>
              <a:latin typeface="PT Sans"/>
              <a:ea typeface="PT Sans"/>
              <a:cs typeface="PT Sans"/>
              <a:sym typeface="PT Sans"/>
            </a:endParaRPr>
          </a:p>
        </p:txBody>
      </p:sp>
      <p:sp>
        <p:nvSpPr>
          <p:cNvPr id="271" name="Google Shape;271;p37"/>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Consider</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[3, 2] –</a:t>
            </a:r>
            <a:r>
              <a:rPr lang="en" sz="1500">
                <a:solidFill>
                  <a:schemeClr val="lt1"/>
                </a:solidFill>
                <a:latin typeface="PT Sans"/>
                <a:ea typeface="PT Sans"/>
                <a:cs typeface="PT Sans"/>
                <a:sym typeface="PT Sans"/>
              </a:rPr>
              <a:t> reshape → [2, 3]</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Dimensions have no common factors for tiling</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=&gt; Fusion is cut</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If there is a common factor</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Factorize dimension first, then treat like transpose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72" name="Google Shape;272;p37"/>
          <p:cNvPicPr preferRelativeResize="0"/>
          <p:nvPr/>
        </p:nvPicPr>
        <p:blipFill>
          <a:blip r:embed="rId3">
            <a:alphaModFix/>
          </a:blip>
          <a:stretch>
            <a:fillRect/>
          </a:stretch>
        </p:blipFill>
        <p:spPr>
          <a:xfrm>
            <a:off x="485163" y="4673524"/>
            <a:ext cx="1030013" cy="263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76" name="Shape 276"/>
        <p:cNvGrpSpPr/>
        <p:nvPr/>
      </p:nvGrpSpPr>
      <p:grpSpPr>
        <a:xfrm>
          <a:off x="0" y="0"/>
          <a:ext cx="0" cy="0"/>
          <a:chOff x="0" y="0"/>
          <a:chExt cx="0" cy="0"/>
        </a:xfrm>
      </p:grpSpPr>
      <p:sp>
        <p:nvSpPr>
          <p:cNvPr id="277" name="Google Shape;277;p38"/>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Merging Paths</a:t>
            </a:r>
            <a:endParaRPr b="1">
              <a:solidFill>
                <a:srgbClr val="6FB7E1"/>
              </a:solidFill>
              <a:latin typeface="PT Sans"/>
              <a:ea typeface="PT Sans"/>
              <a:cs typeface="PT Sans"/>
              <a:sym typeface="PT Sans"/>
            </a:endParaRPr>
          </a:p>
        </p:txBody>
      </p:sp>
      <p:sp>
        <p:nvSpPr>
          <p:cNvPr id="278" name="Google Shape;278;p38"/>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Same tiling on LHS and RHS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=&gt; merge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Different</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=&gt; potentially duplicate</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Or stop fusion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79" name="Google Shape;279;p38"/>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80" name="Google Shape;280;p38"/>
          <p:cNvPicPr preferRelativeResize="0"/>
          <p:nvPr/>
        </p:nvPicPr>
        <p:blipFill>
          <a:blip r:embed="rId4">
            <a:alphaModFix/>
          </a:blip>
          <a:stretch>
            <a:fillRect/>
          </a:stretch>
        </p:blipFill>
        <p:spPr>
          <a:xfrm>
            <a:off x="5669575" y="874875"/>
            <a:ext cx="3162301" cy="2814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84" name="Shape 284"/>
        <p:cNvGrpSpPr/>
        <p:nvPr/>
      </p:nvGrpSpPr>
      <p:grpSpPr>
        <a:xfrm>
          <a:off x="0" y="0"/>
          <a:ext cx="0" cy="0"/>
          <a:chOff x="0" y="0"/>
          <a:chExt cx="0" cy="0"/>
        </a:xfrm>
      </p:grpSpPr>
      <p:sp>
        <p:nvSpPr>
          <p:cNvPr id="285" name="Google Shape;285;p39"/>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Running Example: to TritonIR using Dimension Mapping</a:t>
            </a:r>
            <a:endParaRPr b="1">
              <a:solidFill>
                <a:srgbClr val="6FB7E1"/>
              </a:solidFill>
              <a:latin typeface="PT Sans"/>
              <a:ea typeface="PT Sans"/>
              <a:cs typeface="PT Sans"/>
              <a:sym typeface="PT Sans"/>
            </a:endParaRPr>
          </a:p>
        </p:txBody>
      </p:sp>
      <p:sp>
        <p:nvSpPr>
          <p:cNvPr id="286" name="Google Shape;286;p39"/>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186690" lvl="0" marL="320040" rtl="0" algn="l">
              <a:spcBef>
                <a:spcPts val="0"/>
              </a:spcBef>
              <a:spcAft>
                <a:spcPts val="0"/>
              </a:spcAft>
              <a:buClr>
                <a:schemeClr val="lt1"/>
              </a:buClr>
              <a:buSzPts val="1500"/>
              <a:buFont typeface="Roboto Mono"/>
              <a:buChar char="●"/>
            </a:pPr>
            <a:r>
              <a:rPr lang="en" sz="1500">
                <a:solidFill>
                  <a:schemeClr val="lt1"/>
                </a:solidFill>
                <a:latin typeface="PT Sans"/>
                <a:ea typeface="PT Sans"/>
                <a:cs typeface="PT Sans"/>
                <a:sym typeface="PT Sans"/>
              </a:rPr>
              <a:t>Parameter: becomes </a:t>
            </a:r>
            <a:r>
              <a:rPr lang="en" sz="1500">
                <a:solidFill>
                  <a:schemeClr val="lt1"/>
                </a:solidFill>
                <a:latin typeface="Roboto Mono"/>
                <a:ea typeface="Roboto Mono"/>
                <a:cs typeface="Roboto Mono"/>
                <a:sym typeface="Roboto Mono"/>
              </a:rPr>
              <a:t>tl.load</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PT Sans"/>
                <a:ea typeface="PT Sans"/>
                <a:cs typeface="PT Sans"/>
                <a:sym typeface="PT Sans"/>
              </a:rPr>
              <a:t>5 becomes batch dimension (as major)</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tl.TensorPtr([</a:t>
            </a:r>
            <a:endParaRPr sz="1500">
              <a:solidFill>
                <a:schemeClr val="lt1"/>
              </a:solidFill>
              <a:latin typeface="Roboto Mono"/>
              <a:ea typeface="Roboto Mono"/>
              <a:cs typeface="Roboto Mono"/>
              <a:sym typeface="Roboto Mono"/>
            </a:endParaRPr>
          </a:p>
          <a:p>
            <a:pPr indent="457200" lvl="0" marL="914400" rtl="0" algn="l">
              <a:spcBef>
                <a:spcPts val="0"/>
              </a:spcBef>
              <a:spcAft>
                <a:spcPts val="0"/>
              </a:spcAft>
              <a:buNone/>
            </a:pPr>
            <a:r>
              <a:rPr lang="en" sz="1500">
                <a:solidFill>
                  <a:schemeClr val="lt1"/>
                </a:solidFill>
                <a:latin typeface="Roboto Mono"/>
                <a:ea typeface="Roboto Mono"/>
                <a:cs typeface="Roboto Mono"/>
                <a:sym typeface="Roboto Mono"/>
              </a:rPr>
              <a:t>(18, stride=3000),</a:t>
            </a:r>
            <a:endParaRPr sz="1500">
              <a:solidFill>
                <a:schemeClr val="lt1"/>
              </a:solidFill>
              <a:latin typeface="Roboto Mono"/>
              <a:ea typeface="Roboto Mono"/>
              <a:cs typeface="Roboto Mono"/>
              <a:sym typeface="Roboto Mono"/>
            </a:endParaRPr>
          </a:p>
          <a:p>
            <a:pPr indent="457200" lvl="0" marL="914400" rtl="0" algn="l">
              <a:spcBef>
                <a:spcPts val="0"/>
              </a:spcBef>
              <a:spcAft>
                <a:spcPts val="0"/>
              </a:spcAft>
              <a:buNone/>
            </a:pPr>
            <a:r>
              <a:rPr lang="en" sz="1500">
                <a:solidFill>
                  <a:schemeClr val="lt1"/>
                </a:solidFill>
                <a:latin typeface="Roboto Mono"/>
                <a:ea typeface="Roboto Mono"/>
                <a:cs typeface="Roboto Mono"/>
                <a:sym typeface="Roboto Mono"/>
              </a:rPr>
              <a:t>(3000, stride=1)]</a:t>
            </a:r>
            <a:endParaRPr sz="1500">
              <a:solidFill>
                <a:schemeClr val="lt1"/>
              </a:solidFill>
              <a:latin typeface="Roboto Mono"/>
              <a:ea typeface="Roboto Mono"/>
              <a:cs typeface="Roboto Mono"/>
              <a:sym typeface="Roboto Mono"/>
            </a:endParaRPr>
          </a:p>
          <a:p>
            <a:pPr indent="457200" lvl="0" marL="457200" rtl="0" algn="l">
              <a:spcBef>
                <a:spcPts val="0"/>
              </a:spcBef>
              <a:spcAft>
                <a:spcPts val="0"/>
              </a:spcAft>
              <a:buNone/>
            </a:pPr>
            <a:r>
              <a:rPr lang="en" sz="1500">
                <a:solidFill>
                  <a:schemeClr val="lt1"/>
                </a:solidFill>
                <a:latin typeface="Roboto Mono"/>
                <a:ea typeface="Roboto Mono"/>
                <a:cs typeface="Roboto Mono"/>
                <a:sym typeface="Roboto Mono"/>
              </a:rPr>
              <a:t>)</a:t>
            </a:r>
            <a:endParaRPr sz="15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323850" lvl="0" marL="457200" rtl="0" algn="l">
              <a:spcBef>
                <a:spcPts val="0"/>
              </a:spcBef>
              <a:spcAft>
                <a:spcPts val="0"/>
              </a:spcAft>
              <a:buClr>
                <a:schemeClr val="lt1"/>
              </a:buClr>
              <a:buSzPts val="1500"/>
              <a:buFont typeface="Roboto Mono"/>
              <a:buChar char="●"/>
            </a:pPr>
            <a:r>
              <a:rPr lang="en" sz="1500">
                <a:solidFill>
                  <a:schemeClr val="lt1"/>
                </a:solidFill>
                <a:latin typeface="PT Sans"/>
                <a:ea typeface="PT Sans"/>
                <a:cs typeface="PT Sans"/>
                <a:sym typeface="PT Sans"/>
              </a:rPr>
              <a:t>Convert: </a:t>
            </a:r>
            <a:r>
              <a:rPr lang="en" sz="1500">
                <a:solidFill>
                  <a:schemeClr val="lt1"/>
                </a:solidFill>
                <a:latin typeface="Roboto Mono"/>
                <a:ea typeface="Roboto Mono"/>
                <a:cs typeface="Roboto Mono"/>
                <a:sym typeface="Roboto Mono"/>
              </a:rPr>
              <a:t>tl.convert</a:t>
            </a:r>
            <a:endParaRPr sz="15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323850" lvl="0" marL="457200" rtl="0" algn="l">
              <a:spcBef>
                <a:spcPts val="0"/>
              </a:spcBef>
              <a:spcAft>
                <a:spcPts val="0"/>
              </a:spcAft>
              <a:buClr>
                <a:schemeClr val="lt1"/>
              </a:buClr>
              <a:buSzPts val="1500"/>
              <a:buFont typeface="Roboto Mono"/>
              <a:buChar char="●"/>
            </a:pPr>
            <a:r>
              <a:rPr lang="en" sz="1500">
                <a:solidFill>
                  <a:schemeClr val="lt1"/>
                </a:solidFill>
                <a:latin typeface="PT Sans"/>
                <a:ea typeface="PT Sans"/>
                <a:cs typeface="PT Sans"/>
                <a:sym typeface="PT Sans"/>
              </a:rPr>
              <a:t>Transpose/reshape: accounted for in dimension transformation</a:t>
            </a:r>
            <a:endParaRPr sz="1500">
              <a:solidFill>
                <a:schemeClr val="lt1"/>
              </a:solidFill>
              <a:latin typeface="PT Sans"/>
              <a:ea typeface="PT Sans"/>
              <a:cs typeface="PT Sans"/>
              <a:sym typeface="PT Sans"/>
            </a:endParaRPr>
          </a:p>
          <a:p>
            <a:pPr indent="0" lvl="0" marL="0" rtl="0" algn="l">
              <a:spcBef>
                <a:spcPts val="0"/>
              </a:spcBef>
              <a:spcAft>
                <a:spcPts val="0"/>
              </a:spcAft>
              <a:buNone/>
            </a:pPr>
            <a:r>
              <a:t/>
            </a:r>
            <a:endParaRPr sz="1500">
              <a:solidFill>
                <a:schemeClr val="lt1"/>
              </a:solidFill>
              <a:latin typeface="PT Sans"/>
              <a:ea typeface="PT Sans"/>
              <a:cs typeface="PT Sans"/>
              <a:sym typeface="PT Sans"/>
            </a:endParaRPr>
          </a:p>
          <a:p>
            <a:pPr indent="-323850" lvl="0" marL="457200" rtl="0" algn="l">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Dot: kernel template, loop over contracting dimensions</a:t>
            </a:r>
            <a:endParaRPr sz="1500">
              <a:solidFill>
                <a:schemeClr val="lt1"/>
              </a:solidFill>
              <a:latin typeface="PT Sans"/>
              <a:ea typeface="PT Sans"/>
              <a:cs typeface="PT Sans"/>
              <a:sym typeface="PT Sans"/>
            </a:endParaRPr>
          </a:p>
          <a:p>
            <a:pPr indent="0" lvl="0" marL="0" rtl="0" algn="l">
              <a:spcBef>
                <a:spcPts val="0"/>
              </a:spcBef>
              <a:spcAft>
                <a:spcPts val="0"/>
              </a:spcAft>
              <a:buNone/>
            </a:pPr>
            <a:r>
              <a:t/>
            </a:r>
            <a:endParaRPr sz="1500">
              <a:solidFill>
                <a:schemeClr val="lt1"/>
              </a:solidFill>
              <a:latin typeface="PT Sans"/>
              <a:ea typeface="PT Sans"/>
              <a:cs typeface="PT Sans"/>
              <a:sym typeface="PT Sans"/>
            </a:endParaRPr>
          </a:p>
          <a:p>
            <a:pPr indent="-323850" lvl="0" marL="457200" rtl="0" algn="l">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Fusion Root: becomes </a:t>
            </a:r>
            <a:r>
              <a:rPr lang="en" sz="1500">
                <a:solidFill>
                  <a:schemeClr val="lt1"/>
                </a:solidFill>
                <a:latin typeface="Roboto Mono"/>
                <a:ea typeface="Roboto Mono"/>
                <a:cs typeface="Roboto Mono"/>
                <a:sym typeface="Roboto Mono"/>
              </a:rPr>
              <a:t>tl.store</a:t>
            </a:r>
            <a:endParaRPr sz="1500">
              <a:solidFill>
                <a:schemeClr val="lt1"/>
              </a:solidFill>
              <a:latin typeface="PT Sans"/>
              <a:ea typeface="PT Sans"/>
              <a:cs typeface="PT Sans"/>
              <a:sym typeface="PT Sans"/>
            </a:endParaRPr>
          </a:p>
          <a:p>
            <a:pPr indent="457200" lvl="0" marL="457200" rtl="0" algn="l">
              <a:spcBef>
                <a:spcPts val="0"/>
              </a:spcBef>
              <a:spcAft>
                <a:spcPts val="0"/>
              </a:spcAft>
              <a:buNone/>
            </a:pPr>
            <a:r>
              <a:rPr lang="en" sz="1500">
                <a:solidFill>
                  <a:schemeClr val="lt1"/>
                </a:solidFill>
                <a:latin typeface="Roboto Mono"/>
                <a:ea typeface="Roboto Mono"/>
                <a:cs typeface="Roboto Mono"/>
                <a:sym typeface="Roboto Mono"/>
              </a:rPr>
              <a:t>	</a:t>
            </a:r>
            <a:endParaRPr sz="1500">
              <a:solidFill>
                <a:schemeClr val="lt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87" name="Google Shape;287;p39"/>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88" name="Google Shape;288;p39"/>
          <p:cNvPicPr preferRelativeResize="0"/>
          <p:nvPr/>
        </p:nvPicPr>
        <p:blipFill>
          <a:blip r:embed="rId4">
            <a:alphaModFix/>
          </a:blip>
          <a:stretch>
            <a:fillRect/>
          </a:stretch>
        </p:blipFill>
        <p:spPr>
          <a:xfrm>
            <a:off x="6184698" y="695000"/>
            <a:ext cx="2755575" cy="4078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92" name="Shape 292"/>
        <p:cNvGrpSpPr/>
        <p:nvPr/>
      </p:nvGrpSpPr>
      <p:grpSpPr>
        <a:xfrm>
          <a:off x="0" y="0"/>
          <a:ext cx="0" cy="0"/>
          <a:chOff x="0" y="0"/>
          <a:chExt cx="0" cy="0"/>
        </a:xfrm>
      </p:grpSpPr>
      <p:sp>
        <p:nvSpPr>
          <p:cNvPr id="293" name="Google Shape;293;p40"/>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Choosing Tiling/Split-K with Autotuning</a:t>
            </a:r>
            <a:endParaRPr b="1">
              <a:solidFill>
                <a:srgbClr val="6FB7E1"/>
              </a:solidFill>
              <a:latin typeface="PT Sans"/>
              <a:ea typeface="PT Sans"/>
              <a:cs typeface="PT Sans"/>
              <a:sym typeface="PT Sans"/>
            </a:endParaRPr>
          </a:p>
        </p:txBody>
      </p:sp>
      <p:sp>
        <p:nvSpPr>
          <p:cNvPr id="294" name="Google Shape;294;p40"/>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Choosing tiling for the resulting matmul/softmax/etc</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Compile many, pick fastest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Use heuristics to cut the search space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Roboto Mono"/>
                <a:ea typeface="Roboto Mono"/>
                <a:cs typeface="Roboto Mono"/>
                <a:sym typeface="Roboto Mono"/>
              </a:rPr>
              <a:t>SPLIT_K</a:t>
            </a:r>
            <a:r>
              <a:rPr lang="en" sz="1500">
                <a:solidFill>
                  <a:schemeClr val="lt1"/>
                </a:solidFill>
                <a:latin typeface="PT Sans"/>
                <a:ea typeface="PT Sans"/>
                <a:cs typeface="PT Sans"/>
                <a:sym typeface="PT Sans"/>
              </a:rPr>
              <a:t> </a:t>
            </a:r>
            <a:r>
              <a:rPr lang="en" sz="1500">
                <a:solidFill>
                  <a:schemeClr val="lt1"/>
                </a:solidFill>
                <a:latin typeface="PT Sans"/>
                <a:ea typeface="PT Sans"/>
                <a:cs typeface="PT Sans"/>
                <a:sym typeface="PT Sans"/>
              </a:rPr>
              <a:t>is also chosen by autotuning</a:t>
            </a:r>
            <a:endParaRPr sz="1500">
              <a:solidFill>
                <a:schemeClr val="lt1"/>
              </a:solidFill>
              <a:latin typeface="PT Sans"/>
              <a:ea typeface="PT Sans"/>
              <a:cs typeface="PT Sans"/>
              <a:sym typeface="PT Sans"/>
            </a:endParaRPr>
          </a:p>
          <a:p>
            <a:pPr indent="0" lvl="0" marL="32004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Reductions executed as separate kernels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Potentially fused with other operations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95" name="Google Shape;295;p40"/>
          <p:cNvPicPr preferRelativeResize="0"/>
          <p:nvPr/>
        </p:nvPicPr>
        <p:blipFill>
          <a:blip r:embed="rId3">
            <a:alphaModFix/>
          </a:blip>
          <a:stretch>
            <a:fillRect/>
          </a:stretch>
        </p:blipFill>
        <p:spPr>
          <a:xfrm>
            <a:off x="485163" y="4673524"/>
            <a:ext cx="1030013" cy="263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99" name="Shape 299"/>
        <p:cNvGrpSpPr/>
        <p:nvPr/>
      </p:nvGrpSpPr>
      <p:grpSpPr>
        <a:xfrm>
          <a:off x="0" y="0"/>
          <a:ext cx="0" cy="0"/>
          <a:chOff x="0" y="0"/>
          <a:chExt cx="0" cy="0"/>
        </a:xfrm>
      </p:grpSpPr>
      <p:pic>
        <p:nvPicPr>
          <p:cNvPr id="300" name="Google Shape;300;p41"/>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301" name="Google Shape;301;p41"/>
          <p:cNvPicPr preferRelativeResize="0"/>
          <p:nvPr/>
        </p:nvPicPr>
        <p:blipFill>
          <a:blip r:embed="rId4">
            <a:alphaModFix/>
          </a:blip>
          <a:stretch>
            <a:fillRect/>
          </a:stretch>
        </p:blipFill>
        <p:spPr>
          <a:xfrm>
            <a:off x="2787686" y="152400"/>
            <a:ext cx="3568640"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305" name="Shape 305"/>
        <p:cNvGrpSpPr/>
        <p:nvPr/>
      </p:nvGrpSpPr>
      <p:grpSpPr>
        <a:xfrm>
          <a:off x="0" y="0"/>
          <a:ext cx="0" cy="0"/>
          <a:chOff x="0" y="0"/>
          <a:chExt cx="0" cy="0"/>
        </a:xfrm>
      </p:grpSpPr>
      <p:sp>
        <p:nvSpPr>
          <p:cNvPr id="306" name="Google Shape;306;p42"/>
          <p:cNvSpPr txBox="1"/>
          <p:nvPr/>
        </p:nvSpPr>
        <p:spPr>
          <a:xfrm>
            <a:off x="231475" y="125900"/>
            <a:ext cx="8912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Performance</a:t>
            </a:r>
            <a:endParaRPr b="1">
              <a:solidFill>
                <a:srgbClr val="6FB7E1"/>
              </a:solidFill>
              <a:latin typeface="PT Sans"/>
              <a:ea typeface="PT Sans"/>
              <a:cs typeface="PT Sans"/>
              <a:sym typeface="PT Sans"/>
            </a:endParaRPr>
          </a:p>
        </p:txBody>
      </p:sp>
      <p:pic>
        <p:nvPicPr>
          <p:cNvPr id="307" name="Google Shape;307;p42"/>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308" name="Google Shape;308;p42"/>
          <p:cNvPicPr preferRelativeResize="0"/>
          <p:nvPr/>
        </p:nvPicPr>
        <p:blipFill rotWithShape="1">
          <a:blip r:embed="rId4">
            <a:alphaModFix/>
          </a:blip>
          <a:srcRect b="9284" l="0" r="0" t="11494"/>
          <a:stretch/>
        </p:blipFill>
        <p:spPr>
          <a:xfrm>
            <a:off x="2011275" y="1200150"/>
            <a:ext cx="5918700" cy="2508574"/>
          </a:xfrm>
          <a:prstGeom prst="rect">
            <a:avLst/>
          </a:prstGeom>
          <a:noFill/>
          <a:ln>
            <a:noFill/>
          </a:ln>
        </p:spPr>
      </p:pic>
      <p:cxnSp>
        <p:nvCxnSpPr>
          <p:cNvPr id="309" name="Google Shape;309;p42"/>
          <p:cNvCxnSpPr/>
          <p:nvPr/>
        </p:nvCxnSpPr>
        <p:spPr>
          <a:xfrm>
            <a:off x="1173072" y="1795725"/>
            <a:ext cx="1164300" cy="0"/>
          </a:xfrm>
          <a:prstGeom prst="straightConnector1">
            <a:avLst/>
          </a:prstGeom>
          <a:noFill/>
          <a:ln cap="flat" cmpd="sng" w="38100">
            <a:solidFill>
              <a:srgbClr val="999999"/>
            </a:solidFill>
            <a:prstDash val="solid"/>
            <a:round/>
            <a:headEnd len="med" w="med" type="none"/>
            <a:tailEnd len="med" w="med" type="triangle"/>
          </a:ln>
        </p:spPr>
      </p:cxnSp>
      <p:cxnSp>
        <p:nvCxnSpPr>
          <p:cNvPr id="310" name="Google Shape;310;p42"/>
          <p:cNvCxnSpPr/>
          <p:nvPr/>
        </p:nvCxnSpPr>
        <p:spPr>
          <a:xfrm>
            <a:off x="1173071" y="2020300"/>
            <a:ext cx="974700" cy="0"/>
          </a:xfrm>
          <a:prstGeom prst="straightConnector1">
            <a:avLst/>
          </a:prstGeom>
          <a:noFill/>
          <a:ln cap="flat" cmpd="sng" w="38100">
            <a:solidFill>
              <a:srgbClr val="999999"/>
            </a:solidFill>
            <a:prstDash val="solid"/>
            <a:round/>
            <a:headEnd len="med" w="med" type="none"/>
            <a:tailEnd len="med" w="med" type="triangle"/>
          </a:ln>
        </p:spPr>
      </p:cxnSp>
      <p:cxnSp>
        <p:nvCxnSpPr>
          <p:cNvPr id="311" name="Google Shape;311;p42"/>
          <p:cNvCxnSpPr/>
          <p:nvPr/>
        </p:nvCxnSpPr>
        <p:spPr>
          <a:xfrm>
            <a:off x="1173071" y="2248900"/>
            <a:ext cx="1155000" cy="0"/>
          </a:xfrm>
          <a:prstGeom prst="straightConnector1">
            <a:avLst/>
          </a:prstGeom>
          <a:noFill/>
          <a:ln cap="flat" cmpd="sng" w="38100">
            <a:solidFill>
              <a:srgbClr val="999999"/>
            </a:solidFill>
            <a:prstDash val="solid"/>
            <a:round/>
            <a:headEnd len="med" w="med" type="none"/>
            <a:tailEnd len="med" w="med" type="triangle"/>
          </a:ln>
        </p:spPr>
      </p:cxnSp>
      <p:cxnSp>
        <p:nvCxnSpPr>
          <p:cNvPr id="312" name="Google Shape;312;p42"/>
          <p:cNvCxnSpPr/>
          <p:nvPr/>
        </p:nvCxnSpPr>
        <p:spPr>
          <a:xfrm>
            <a:off x="1173071" y="3348800"/>
            <a:ext cx="1380600" cy="0"/>
          </a:xfrm>
          <a:prstGeom prst="straightConnector1">
            <a:avLst/>
          </a:prstGeom>
          <a:noFill/>
          <a:ln cap="flat" cmpd="sng" w="38100">
            <a:solidFill>
              <a:srgbClr val="999999"/>
            </a:solidFill>
            <a:prstDash val="solid"/>
            <a:round/>
            <a:headEnd len="med" w="med" type="none"/>
            <a:tailEnd len="med" w="med" type="triangle"/>
          </a:ln>
        </p:spPr>
      </p:cxnSp>
      <p:cxnSp>
        <p:nvCxnSpPr>
          <p:cNvPr id="313" name="Google Shape;313;p42"/>
          <p:cNvCxnSpPr/>
          <p:nvPr/>
        </p:nvCxnSpPr>
        <p:spPr>
          <a:xfrm>
            <a:off x="1173071" y="3120200"/>
            <a:ext cx="1227300" cy="0"/>
          </a:xfrm>
          <a:prstGeom prst="straightConnector1">
            <a:avLst/>
          </a:prstGeom>
          <a:noFill/>
          <a:ln cap="flat" cmpd="sng" w="38100">
            <a:solidFill>
              <a:srgbClr val="999999"/>
            </a:solidFill>
            <a:prstDash val="solid"/>
            <a:round/>
            <a:headEnd len="med" w="med" type="none"/>
            <a:tailEnd len="med" w="med" type="triangle"/>
          </a:ln>
        </p:spPr>
      </p:cxnSp>
      <p:cxnSp>
        <p:nvCxnSpPr>
          <p:cNvPr id="314" name="Google Shape;314;p42"/>
          <p:cNvCxnSpPr/>
          <p:nvPr/>
        </p:nvCxnSpPr>
        <p:spPr>
          <a:xfrm>
            <a:off x="1182096" y="1407700"/>
            <a:ext cx="0" cy="1949100"/>
          </a:xfrm>
          <a:prstGeom prst="straightConnector1">
            <a:avLst/>
          </a:prstGeom>
          <a:noFill/>
          <a:ln cap="flat" cmpd="sng" w="28575">
            <a:solidFill>
              <a:srgbClr val="999999"/>
            </a:solidFill>
            <a:prstDash val="solid"/>
            <a:round/>
            <a:headEnd len="med" w="med" type="none"/>
            <a:tailEnd len="med" w="med" type="none"/>
          </a:ln>
        </p:spPr>
      </p:cxnSp>
      <p:sp>
        <p:nvSpPr>
          <p:cNvPr id="315" name="Google Shape;315;p42"/>
          <p:cNvSpPr txBox="1"/>
          <p:nvPr/>
        </p:nvSpPr>
        <p:spPr>
          <a:xfrm>
            <a:off x="403054" y="1036725"/>
            <a:ext cx="15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Google Sans"/>
                <a:ea typeface="Google Sans"/>
                <a:cs typeface="Google Sans"/>
                <a:sym typeface="Google Sans"/>
              </a:rPr>
              <a:t>Triton Features</a:t>
            </a:r>
            <a:endParaRPr b="1">
              <a:solidFill>
                <a:schemeClr val="lt1"/>
              </a:solidFill>
              <a:latin typeface="Google Sans"/>
              <a:ea typeface="Google Sans"/>
              <a:cs typeface="Google Sans"/>
              <a:sym typeface="Google Sans"/>
            </a:endParaRPr>
          </a:p>
        </p:txBody>
      </p:sp>
      <p:cxnSp>
        <p:nvCxnSpPr>
          <p:cNvPr id="316" name="Google Shape;316;p42"/>
          <p:cNvCxnSpPr/>
          <p:nvPr/>
        </p:nvCxnSpPr>
        <p:spPr>
          <a:xfrm>
            <a:off x="2082125" y="3964575"/>
            <a:ext cx="5999100" cy="0"/>
          </a:xfrm>
          <a:prstGeom prst="straightConnector1">
            <a:avLst/>
          </a:prstGeom>
          <a:noFill/>
          <a:ln cap="flat" cmpd="sng" w="9525">
            <a:solidFill>
              <a:schemeClr val="lt1"/>
            </a:solidFill>
            <a:prstDash val="solid"/>
            <a:round/>
            <a:headEnd len="med" w="med" type="none"/>
            <a:tailEnd len="med" w="med" type="triangle"/>
          </a:ln>
        </p:spPr>
      </p:cxnSp>
      <p:sp>
        <p:nvSpPr>
          <p:cNvPr id="317" name="Google Shape;317;p42"/>
          <p:cNvSpPr txBox="1"/>
          <p:nvPr/>
        </p:nvSpPr>
        <p:spPr>
          <a:xfrm>
            <a:off x="7929975" y="4040650"/>
            <a:ext cx="361200" cy="361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s</a:t>
            </a:r>
            <a:endParaRPr>
              <a:solidFill>
                <a:schemeClr val="lt1"/>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321" name="Shape 321"/>
        <p:cNvGrpSpPr/>
        <p:nvPr/>
      </p:nvGrpSpPr>
      <p:grpSpPr>
        <a:xfrm>
          <a:off x="0" y="0"/>
          <a:ext cx="0" cy="0"/>
          <a:chOff x="0" y="0"/>
          <a:chExt cx="0" cy="0"/>
        </a:xfrm>
      </p:grpSpPr>
      <p:sp>
        <p:nvSpPr>
          <p:cNvPr id="322" name="Google Shape;322;p43"/>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Future Work</a:t>
            </a:r>
            <a:endParaRPr b="1">
              <a:solidFill>
                <a:srgbClr val="6FB7E1"/>
              </a:solidFill>
              <a:latin typeface="PT Sans"/>
              <a:ea typeface="PT Sans"/>
              <a:cs typeface="PT Sans"/>
              <a:sym typeface="PT Sans"/>
            </a:endParaRPr>
          </a:p>
        </p:txBody>
      </p:sp>
      <p:sp>
        <p:nvSpPr>
          <p:cNvPr id="323" name="Google Shape;323;p43"/>
          <p:cNvSpPr txBox="1"/>
          <p:nvPr/>
        </p:nvSpPr>
        <p:spPr>
          <a:xfrm>
            <a:off x="231475" y="874875"/>
            <a:ext cx="7951200" cy="35091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Cost Model for Fusion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Intelligent choices when to cut fusions/when to duplicate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Cost Model for Tiling</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Learned cost model to pick/cut the autotuning search space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State-of-the-art performance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Matmul pipelining not working in some cases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Cutlass able to achieve better performance on some fusions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324" name="Google Shape;324;p43"/>
          <p:cNvPicPr preferRelativeResize="0"/>
          <p:nvPr/>
        </p:nvPicPr>
        <p:blipFill>
          <a:blip r:embed="rId3">
            <a:alphaModFix/>
          </a:blip>
          <a:stretch>
            <a:fillRect/>
          </a:stretch>
        </p:blipFill>
        <p:spPr>
          <a:xfrm>
            <a:off x="485163" y="4673524"/>
            <a:ext cx="1030013" cy="263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948463" y="3385088"/>
            <a:ext cx="78771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latin typeface="PT Sans"/>
                <a:ea typeface="PT Sans"/>
                <a:cs typeface="PT Sans"/>
                <a:sym typeface="PT Sans"/>
              </a:rPr>
              <a:t>Get started with OpenXLA today</a:t>
            </a:r>
            <a:endParaRPr sz="3200">
              <a:latin typeface="PT Sans"/>
              <a:ea typeface="PT Sans"/>
              <a:cs typeface="PT Sans"/>
              <a:sym typeface="PT Sans"/>
            </a:endParaRPr>
          </a:p>
        </p:txBody>
      </p:sp>
      <p:pic>
        <p:nvPicPr>
          <p:cNvPr id="330" name="Google Shape;330;p44"/>
          <p:cNvPicPr preferRelativeResize="0"/>
          <p:nvPr/>
        </p:nvPicPr>
        <p:blipFill>
          <a:blip r:embed="rId3">
            <a:alphaModFix/>
          </a:blip>
          <a:stretch>
            <a:fillRect/>
          </a:stretch>
        </p:blipFill>
        <p:spPr>
          <a:xfrm>
            <a:off x="948475" y="1626675"/>
            <a:ext cx="5997850" cy="1533825"/>
          </a:xfrm>
          <a:prstGeom prst="rect">
            <a:avLst/>
          </a:prstGeom>
          <a:noFill/>
          <a:ln>
            <a:noFill/>
          </a:ln>
        </p:spPr>
      </p:pic>
      <p:sp>
        <p:nvSpPr>
          <p:cNvPr id="331" name="Google Shape;331;p44"/>
          <p:cNvSpPr txBox="1"/>
          <p:nvPr/>
        </p:nvSpPr>
        <p:spPr>
          <a:xfrm>
            <a:off x="948475" y="40341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hlink"/>
                </a:solidFill>
                <a:latin typeface="PT Sans"/>
                <a:ea typeface="PT Sans"/>
                <a:cs typeface="PT Sans"/>
                <a:sym typeface="PT Sans"/>
                <a:hlinkClick r:id="rId4"/>
              </a:rPr>
              <a:t>github.com/openxla</a:t>
            </a:r>
            <a:endParaRPr sz="2200">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111" name="Shape 111"/>
        <p:cNvGrpSpPr/>
        <p:nvPr/>
      </p:nvGrpSpPr>
      <p:grpSpPr>
        <a:xfrm>
          <a:off x="0" y="0"/>
          <a:ext cx="0" cy="0"/>
          <a:chOff x="0" y="0"/>
          <a:chExt cx="0" cy="0"/>
        </a:xfrm>
      </p:grpSpPr>
      <p:sp>
        <p:nvSpPr>
          <p:cNvPr id="112" name="Google Shape;112;p28"/>
          <p:cNvSpPr txBox="1"/>
          <p:nvPr>
            <p:ph idx="2" type="subTitle"/>
          </p:nvPr>
        </p:nvSpPr>
        <p:spPr>
          <a:xfrm>
            <a:off x="355103" y="192025"/>
            <a:ext cx="3098100" cy="48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OpenXLA Compiler</a:t>
            </a:r>
            <a:endParaRPr/>
          </a:p>
        </p:txBody>
      </p:sp>
      <p:pic>
        <p:nvPicPr>
          <p:cNvPr id="113" name="Google Shape;113;p28"/>
          <p:cNvPicPr preferRelativeResize="0"/>
          <p:nvPr/>
        </p:nvPicPr>
        <p:blipFill>
          <a:blip r:embed="rId3">
            <a:alphaModFix/>
          </a:blip>
          <a:stretch>
            <a:fillRect/>
          </a:stretch>
        </p:blipFill>
        <p:spPr>
          <a:xfrm>
            <a:off x="485163" y="4673524"/>
            <a:ext cx="1030013" cy="263399"/>
          </a:xfrm>
          <a:prstGeom prst="rect">
            <a:avLst/>
          </a:prstGeom>
          <a:noFill/>
          <a:ln>
            <a:noFill/>
          </a:ln>
        </p:spPr>
      </p:pic>
      <p:grpSp>
        <p:nvGrpSpPr>
          <p:cNvPr id="114" name="Google Shape;114;p28"/>
          <p:cNvGrpSpPr/>
          <p:nvPr/>
        </p:nvGrpSpPr>
        <p:grpSpPr>
          <a:xfrm>
            <a:off x="1770625" y="870262"/>
            <a:ext cx="5602775" cy="3402976"/>
            <a:chOff x="3498237" y="237275"/>
            <a:chExt cx="5602775" cy="3402976"/>
          </a:xfrm>
        </p:grpSpPr>
        <p:sp>
          <p:nvSpPr>
            <p:cNvPr id="115" name="Google Shape;115;p28"/>
            <p:cNvSpPr/>
            <p:nvPr/>
          </p:nvSpPr>
          <p:spPr>
            <a:xfrm>
              <a:off x="4113413" y="1152475"/>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TensorFlow</a:t>
              </a:r>
              <a:endParaRPr sz="1200">
                <a:solidFill>
                  <a:srgbClr val="FFFFFF"/>
                </a:solidFill>
                <a:latin typeface="PT Sans"/>
                <a:ea typeface="PT Sans"/>
                <a:cs typeface="PT Sans"/>
                <a:sym typeface="PT Sans"/>
              </a:endParaRPr>
            </a:p>
          </p:txBody>
        </p:sp>
        <p:cxnSp>
          <p:nvCxnSpPr>
            <p:cNvPr id="116" name="Google Shape;116;p28"/>
            <p:cNvCxnSpPr>
              <a:stCxn id="115" idx="2"/>
              <a:endCxn id="117" idx="0"/>
            </p:cNvCxnSpPr>
            <p:nvPr/>
          </p:nvCxnSpPr>
          <p:spPr>
            <a:xfrm>
              <a:off x="4864163" y="1423975"/>
              <a:ext cx="1611600" cy="485100"/>
            </a:xfrm>
            <a:prstGeom prst="straightConnector1">
              <a:avLst/>
            </a:prstGeom>
            <a:noFill/>
            <a:ln cap="flat" cmpd="sng" w="9525">
              <a:solidFill>
                <a:srgbClr val="FFFFFF"/>
              </a:solidFill>
              <a:prstDash val="solid"/>
              <a:round/>
              <a:headEnd len="med" w="med" type="none"/>
              <a:tailEnd len="med" w="med" type="triangle"/>
            </a:ln>
          </p:spPr>
        </p:cxnSp>
        <p:sp>
          <p:nvSpPr>
            <p:cNvPr id="118" name="Google Shape;118;p28"/>
            <p:cNvSpPr/>
            <p:nvPr/>
          </p:nvSpPr>
          <p:spPr>
            <a:xfrm>
              <a:off x="5725113" y="1152475"/>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JAX</a:t>
              </a:r>
              <a:endParaRPr sz="1200">
                <a:solidFill>
                  <a:srgbClr val="FFFFFF"/>
                </a:solidFill>
                <a:latin typeface="PT Sans"/>
                <a:ea typeface="PT Sans"/>
                <a:cs typeface="PT Sans"/>
                <a:sym typeface="PT Sans"/>
              </a:endParaRPr>
            </a:p>
          </p:txBody>
        </p:sp>
        <p:sp>
          <p:nvSpPr>
            <p:cNvPr id="119" name="Google Shape;119;p28"/>
            <p:cNvSpPr/>
            <p:nvPr/>
          </p:nvSpPr>
          <p:spPr>
            <a:xfrm>
              <a:off x="7336813" y="1152475"/>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PyTorch</a:t>
              </a:r>
              <a:endParaRPr sz="1200">
                <a:solidFill>
                  <a:srgbClr val="FFFFFF"/>
                </a:solidFill>
                <a:latin typeface="PT Sans"/>
                <a:ea typeface="PT Sans"/>
                <a:cs typeface="PT Sans"/>
                <a:sym typeface="PT Sans"/>
              </a:endParaRPr>
            </a:p>
          </p:txBody>
        </p:sp>
        <p:sp>
          <p:nvSpPr>
            <p:cNvPr id="117" name="Google Shape;117;p28"/>
            <p:cNvSpPr/>
            <p:nvPr/>
          </p:nvSpPr>
          <p:spPr>
            <a:xfrm>
              <a:off x="5725113" y="1908950"/>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OpenXLA</a:t>
              </a:r>
              <a:endParaRPr sz="1200">
                <a:solidFill>
                  <a:srgbClr val="FFFFFF"/>
                </a:solidFill>
                <a:latin typeface="PT Sans"/>
                <a:ea typeface="PT Sans"/>
                <a:cs typeface="PT Sans"/>
                <a:sym typeface="PT Sans"/>
              </a:endParaRPr>
            </a:p>
          </p:txBody>
        </p:sp>
        <p:cxnSp>
          <p:nvCxnSpPr>
            <p:cNvPr id="120" name="Google Shape;120;p28"/>
            <p:cNvCxnSpPr>
              <a:stCxn id="118" idx="2"/>
              <a:endCxn id="117" idx="0"/>
            </p:cNvCxnSpPr>
            <p:nvPr/>
          </p:nvCxnSpPr>
          <p:spPr>
            <a:xfrm>
              <a:off x="6475863" y="1423975"/>
              <a:ext cx="0" cy="485100"/>
            </a:xfrm>
            <a:prstGeom prst="straightConnector1">
              <a:avLst/>
            </a:prstGeom>
            <a:noFill/>
            <a:ln cap="flat" cmpd="sng" w="9525">
              <a:solidFill>
                <a:srgbClr val="FFFFFF"/>
              </a:solidFill>
              <a:prstDash val="solid"/>
              <a:round/>
              <a:headEnd len="med" w="med" type="none"/>
              <a:tailEnd len="med" w="med" type="triangle"/>
            </a:ln>
          </p:spPr>
        </p:cxnSp>
        <p:cxnSp>
          <p:nvCxnSpPr>
            <p:cNvPr id="121" name="Google Shape;121;p28"/>
            <p:cNvCxnSpPr>
              <a:stCxn id="119" idx="2"/>
              <a:endCxn id="117" idx="0"/>
            </p:cNvCxnSpPr>
            <p:nvPr/>
          </p:nvCxnSpPr>
          <p:spPr>
            <a:xfrm flipH="1">
              <a:off x="6475963" y="1423975"/>
              <a:ext cx="1611600" cy="485100"/>
            </a:xfrm>
            <a:prstGeom prst="straightConnector1">
              <a:avLst/>
            </a:prstGeom>
            <a:noFill/>
            <a:ln cap="flat" cmpd="sng" w="9525">
              <a:solidFill>
                <a:srgbClr val="FFFFFF"/>
              </a:solidFill>
              <a:prstDash val="solid"/>
              <a:round/>
              <a:headEnd len="med" w="med" type="none"/>
              <a:tailEnd len="med" w="med" type="triangle"/>
            </a:ln>
          </p:spPr>
        </p:cxnSp>
        <p:sp>
          <p:nvSpPr>
            <p:cNvPr id="122" name="Google Shape;122;p28"/>
            <p:cNvSpPr/>
            <p:nvPr/>
          </p:nvSpPr>
          <p:spPr>
            <a:xfrm>
              <a:off x="3689288" y="2556950"/>
              <a:ext cx="1023900" cy="271500"/>
            </a:xfrm>
            <a:prstGeom prst="roundRect">
              <a:avLst>
                <a:gd fmla="val 23998" name="adj"/>
              </a:avLst>
            </a:prstGeom>
            <a:solidFill>
              <a:srgbClr val="EA8600"/>
            </a:solid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NVIDIA GPU</a:t>
              </a:r>
              <a:endParaRPr sz="1200">
                <a:solidFill>
                  <a:srgbClr val="FBBC05"/>
                </a:solidFill>
                <a:latin typeface="PT Sans"/>
                <a:ea typeface="PT Sans"/>
                <a:cs typeface="PT Sans"/>
                <a:sym typeface="PT Sans"/>
              </a:endParaRPr>
            </a:p>
          </p:txBody>
        </p:sp>
        <p:sp>
          <p:nvSpPr>
            <p:cNvPr id="123" name="Google Shape;123;p28"/>
            <p:cNvSpPr/>
            <p:nvPr/>
          </p:nvSpPr>
          <p:spPr>
            <a:xfrm>
              <a:off x="5883212" y="2556950"/>
              <a:ext cx="10239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x86 CPU</a:t>
              </a:r>
              <a:endParaRPr sz="1200">
                <a:solidFill>
                  <a:srgbClr val="FFFFFF"/>
                </a:solidFill>
                <a:latin typeface="PT Sans"/>
                <a:ea typeface="PT Sans"/>
                <a:cs typeface="PT Sans"/>
                <a:sym typeface="PT Sans"/>
              </a:endParaRPr>
            </a:p>
          </p:txBody>
        </p:sp>
        <p:sp>
          <p:nvSpPr>
            <p:cNvPr id="124" name="Google Shape;124;p28"/>
            <p:cNvSpPr/>
            <p:nvPr/>
          </p:nvSpPr>
          <p:spPr>
            <a:xfrm>
              <a:off x="6977587" y="2556938"/>
              <a:ext cx="10239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ARM CPU</a:t>
              </a:r>
              <a:endParaRPr sz="1200">
                <a:solidFill>
                  <a:srgbClr val="FFFFFF"/>
                </a:solidFill>
                <a:latin typeface="PT Sans"/>
                <a:ea typeface="PT Sans"/>
                <a:cs typeface="PT Sans"/>
                <a:sym typeface="PT Sans"/>
              </a:endParaRPr>
            </a:p>
          </p:txBody>
        </p:sp>
        <p:sp>
          <p:nvSpPr>
            <p:cNvPr id="125" name="Google Shape;125;p28"/>
            <p:cNvSpPr/>
            <p:nvPr/>
          </p:nvSpPr>
          <p:spPr>
            <a:xfrm>
              <a:off x="8077112" y="2556950"/>
              <a:ext cx="10239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Google TPU</a:t>
              </a:r>
              <a:endParaRPr sz="1200">
                <a:solidFill>
                  <a:srgbClr val="FFFFFF"/>
                </a:solidFill>
                <a:latin typeface="PT Sans"/>
                <a:ea typeface="PT Sans"/>
                <a:cs typeface="PT Sans"/>
                <a:sym typeface="PT Sans"/>
              </a:endParaRPr>
            </a:p>
          </p:txBody>
        </p:sp>
        <p:cxnSp>
          <p:nvCxnSpPr>
            <p:cNvPr id="126" name="Google Shape;126;p28"/>
            <p:cNvCxnSpPr>
              <a:stCxn id="117" idx="2"/>
              <a:endCxn id="122" idx="0"/>
            </p:cNvCxnSpPr>
            <p:nvPr/>
          </p:nvCxnSpPr>
          <p:spPr>
            <a:xfrm flipH="1">
              <a:off x="4201263" y="2180450"/>
              <a:ext cx="2274600" cy="376500"/>
            </a:xfrm>
            <a:prstGeom prst="straightConnector1">
              <a:avLst/>
            </a:prstGeom>
            <a:noFill/>
            <a:ln cap="flat" cmpd="sng" w="9525">
              <a:solidFill>
                <a:srgbClr val="FFFFFF"/>
              </a:solidFill>
              <a:prstDash val="solid"/>
              <a:round/>
              <a:headEnd len="med" w="med" type="none"/>
              <a:tailEnd len="med" w="med" type="triangle"/>
            </a:ln>
          </p:spPr>
        </p:cxnSp>
        <p:cxnSp>
          <p:nvCxnSpPr>
            <p:cNvPr id="127" name="Google Shape;127;p28"/>
            <p:cNvCxnSpPr>
              <a:stCxn id="117" idx="2"/>
              <a:endCxn id="123" idx="0"/>
            </p:cNvCxnSpPr>
            <p:nvPr/>
          </p:nvCxnSpPr>
          <p:spPr>
            <a:xfrm flipH="1">
              <a:off x="6395163" y="2180450"/>
              <a:ext cx="80700" cy="376500"/>
            </a:xfrm>
            <a:prstGeom prst="straightConnector1">
              <a:avLst/>
            </a:prstGeom>
            <a:noFill/>
            <a:ln cap="flat" cmpd="sng" w="9525">
              <a:solidFill>
                <a:srgbClr val="FFFFFF"/>
              </a:solidFill>
              <a:prstDash val="solid"/>
              <a:round/>
              <a:headEnd len="med" w="med" type="none"/>
              <a:tailEnd len="med" w="med" type="triangle"/>
            </a:ln>
          </p:spPr>
        </p:cxnSp>
        <p:cxnSp>
          <p:nvCxnSpPr>
            <p:cNvPr id="128" name="Google Shape;128;p28"/>
            <p:cNvCxnSpPr>
              <a:stCxn id="117" idx="2"/>
              <a:endCxn id="124" idx="0"/>
            </p:cNvCxnSpPr>
            <p:nvPr/>
          </p:nvCxnSpPr>
          <p:spPr>
            <a:xfrm>
              <a:off x="6475863" y="2180450"/>
              <a:ext cx="1013700" cy="376500"/>
            </a:xfrm>
            <a:prstGeom prst="straightConnector1">
              <a:avLst/>
            </a:prstGeom>
            <a:noFill/>
            <a:ln cap="flat" cmpd="sng" w="9525">
              <a:solidFill>
                <a:srgbClr val="FFFFFF"/>
              </a:solidFill>
              <a:prstDash val="solid"/>
              <a:round/>
              <a:headEnd len="med" w="med" type="none"/>
              <a:tailEnd len="med" w="med" type="triangle"/>
            </a:ln>
          </p:spPr>
        </p:cxnSp>
        <p:cxnSp>
          <p:nvCxnSpPr>
            <p:cNvPr id="129" name="Google Shape;129;p28"/>
            <p:cNvCxnSpPr>
              <a:stCxn id="117" idx="2"/>
              <a:endCxn id="125" idx="0"/>
            </p:cNvCxnSpPr>
            <p:nvPr/>
          </p:nvCxnSpPr>
          <p:spPr>
            <a:xfrm>
              <a:off x="6475863" y="2180450"/>
              <a:ext cx="2113200" cy="376500"/>
            </a:xfrm>
            <a:prstGeom prst="straightConnector1">
              <a:avLst/>
            </a:prstGeom>
            <a:noFill/>
            <a:ln cap="flat" cmpd="sng" w="9525">
              <a:solidFill>
                <a:srgbClr val="FFFFFF"/>
              </a:solidFill>
              <a:prstDash val="solid"/>
              <a:round/>
              <a:headEnd len="med" w="med" type="none"/>
              <a:tailEnd len="med" w="med" type="triangle"/>
            </a:ln>
          </p:spPr>
        </p:cxnSp>
        <p:cxnSp>
          <p:nvCxnSpPr>
            <p:cNvPr id="130" name="Google Shape;130;p28"/>
            <p:cNvCxnSpPr/>
            <p:nvPr/>
          </p:nvCxnSpPr>
          <p:spPr>
            <a:xfrm>
              <a:off x="4054600" y="1692100"/>
              <a:ext cx="4883400" cy="0"/>
            </a:xfrm>
            <a:prstGeom prst="straightConnector1">
              <a:avLst/>
            </a:prstGeom>
            <a:noFill/>
            <a:ln cap="flat" cmpd="sng" w="9525">
              <a:solidFill>
                <a:srgbClr val="CCCCCC"/>
              </a:solidFill>
              <a:prstDash val="dash"/>
              <a:round/>
              <a:headEnd len="med" w="med" type="none"/>
              <a:tailEnd len="med" w="med" type="none"/>
            </a:ln>
          </p:spPr>
        </p:cxnSp>
        <p:sp>
          <p:nvSpPr>
            <p:cNvPr id="131" name="Google Shape;131;p28"/>
            <p:cNvSpPr txBox="1"/>
            <p:nvPr/>
          </p:nvSpPr>
          <p:spPr>
            <a:xfrm>
              <a:off x="7290500" y="1642775"/>
              <a:ext cx="1810500" cy="318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SzPts val="275"/>
                <a:buNone/>
              </a:pPr>
              <a:r>
                <a:rPr lang="en" sz="1200">
                  <a:solidFill>
                    <a:srgbClr val="FFFFFF"/>
                  </a:solidFill>
                  <a:latin typeface="PT Sans"/>
                  <a:ea typeface="PT Sans"/>
                  <a:cs typeface="PT Sans"/>
                  <a:sym typeface="PT Sans"/>
                </a:rPr>
                <a:t>API: StableHLO + PjRt</a:t>
              </a:r>
              <a:endParaRPr sz="1200">
                <a:solidFill>
                  <a:srgbClr val="FFFFFF"/>
                </a:solidFill>
                <a:latin typeface="PT Sans"/>
                <a:ea typeface="PT Sans"/>
                <a:cs typeface="PT Sans"/>
                <a:sym typeface="PT Sans"/>
              </a:endParaRPr>
            </a:p>
          </p:txBody>
        </p:sp>
        <p:sp>
          <p:nvSpPr>
            <p:cNvPr id="132" name="Google Shape;132;p28"/>
            <p:cNvSpPr/>
            <p:nvPr/>
          </p:nvSpPr>
          <p:spPr>
            <a:xfrm>
              <a:off x="4786238" y="2571738"/>
              <a:ext cx="10239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AMD GPU</a:t>
              </a:r>
              <a:endParaRPr sz="1200">
                <a:solidFill>
                  <a:srgbClr val="FBBC05"/>
                </a:solidFill>
                <a:latin typeface="PT Sans"/>
                <a:ea typeface="PT Sans"/>
                <a:cs typeface="PT Sans"/>
                <a:sym typeface="PT Sans"/>
              </a:endParaRPr>
            </a:p>
          </p:txBody>
        </p:sp>
        <p:cxnSp>
          <p:nvCxnSpPr>
            <p:cNvPr id="133" name="Google Shape;133;p28"/>
            <p:cNvCxnSpPr>
              <a:stCxn id="117" idx="2"/>
              <a:endCxn id="132" idx="0"/>
            </p:cNvCxnSpPr>
            <p:nvPr/>
          </p:nvCxnSpPr>
          <p:spPr>
            <a:xfrm flipH="1">
              <a:off x="5298063" y="2180450"/>
              <a:ext cx="1177800" cy="391200"/>
            </a:xfrm>
            <a:prstGeom prst="straightConnector1">
              <a:avLst/>
            </a:prstGeom>
            <a:noFill/>
            <a:ln cap="flat" cmpd="sng" w="9525">
              <a:solidFill>
                <a:srgbClr val="FFFFFF"/>
              </a:solidFill>
              <a:prstDash val="solid"/>
              <a:round/>
              <a:headEnd len="med" w="med" type="none"/>
              <a:tailEnd len="med" w="med" type="triangle"/>
            </a:ln>
          </p:spPr>
        </p:cxnSp>
        <p:pic>
          <p:nvPicPr>
            <p:cNvPr id="134" name="Google Shape;134;p28"/>
            <p:cNvPicPr preferRelativeResize="0"/>
            <p:nvPr/>
          </p:nvPicPr>
          <p:blipFill>
            <a:blip r:embed="rId4">
              <a:alphaModFix/>
            </a:blip>
            <a:stretch>
              <a:fillRect/>
            </a:stretch>
          </p:blipFill>
          <p:spPr>
            <a:xfrm>
              <a:off x="5525563" y="237275"/>
              <a:ext cx="1900625" cy="838700"/>
            </a:xfrm>
            <a:prstGeom prst="rect">
              <a:avLst/>
            </a:prstGeom>
            <a:noFill/>
            <a:ln>
              <a:noFill/>
            </a:ln>
          </p:spPr>
        </p:pic>
        <p:pic>
          <p:nvPicPr>
            <p:cNvPr id="135" name="Google Shape;135;p28"/>
            <p:cNvPicPr preferRelativeResize="0"/>
            <p:nvPr/>
          </p:nvPicPr>
          <p:blipFill>
            <a:blip r:embed="rId5">
              <a:alphaModFix/>
            </a:blip>
            <a:stretch>
              <a:fillRect/>
            </a:stretch>
          </p:blipFill>
          <p:spPr>
            <a:xfrm>
              <a:off x="3498237" y="2989225"/>
              <a:ext cx="1406023" cy="6510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139" name="Shape 139"/>
        <p:cNvGrpSpPr/>
        <p:nvPr/>
      </p:nvGrpSpPr>
      <p:grpSpPr>
        <a:xfrm>
          <a:off x="0" y="0"/>
          <a:ext cx="0" cy="0"/>
          <a:chOff x="0" y="0"/>
          <a:chExt cx="0" cy="0"/>
        </a:xfrm>
      </p:grpSpPr>
      <p:sp>
        <p:nvSpPr>
          <p:cNvPr id="140" name="Google Shape;140;p29"/>
          <p:cNvSpPr txBox="1"/>
          <p:nvPr>
            <p:ph idx="1" type="subTitle"/>
          </p:nvPr>
        </p:nvSpPr>
        <p:spPr>
          <a:xfrm>
            <a:off x="165875" y="796800"/>
            <a:ext cx="3256200" cy="38766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Input</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StableHLO computation graph</a:t>
            </a:r>
            <a:endParaRPr>
              <a:solidFill>
                <a:schemeClr val="lt1"/>
              </a:solidFill>
              <a:latin typeface="PT Sans"/>
              <a:ea typeface="PT Sans"/>
              <a:cs typeface="PT Sans"/>
              <a:sym typeface="PT Sans"/>
            </a:endParaRPr>
          </a:p>
          <a:p>
            <a:pPr indent="-317500" lvl="0" marL="4572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Optimizations Pipeline</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Group HLOs into “Fusions”</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Codegen each to CUDA kernel</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p>
            <a:pPr indent="-317500" lvl="0" marL="4572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Output</a:t>
            </a:r>
            <a:endParaRPr>
              <a:solidFill>
                <a:schemeClr val="lt1"/>
              </a:solidFill>
              <a:latin typeface="PT Sans"/>
              <a:ea typeface="PT Sans"/>
              <a:cs typeface="PT Sans"/>
              <a:sym typeface="PT Sans"/>
            </a:endParaRPr>
          </a:p>
          <a:p>
            <a:pPr indent="-317500" lvl="1" marL="914400" rtl="0" algn="l">
              <a:spcBef>
                <a:spcPts val="1000"/>
              </a:spcBef>
              <a:spcAft>
                <a:spcPts val="0"/>
              </a:spcAft>
              <a:buClr>
                <a:schemeClr val="lt1"/>
              </a:buClr>
              <a:buSzPts val="1400"/>
              <a:buFont typeface="PT Sans"/>
              <a:buChar char="○"/>
            </a:pPr>
            <a:r>
              <a:rPr lang="en">
                <a:solidFill>
                  <a:schemeClr val="lt1"/>
                </a:solidFill>
                <a:latin typeface="PT Sans"/>
                <a:ea typeface="PT Sans"/>
                <a:cs typeface="PT Sans"/>
                <a:sym typeface="PT Sans"/>
              </a:rPr>
              <a:t>Serializable executable</a:t>
            </a:r>
            <a:endParaRPr>
              <a:solidFill>
                <a:schemeClr val="lt1"/>
              </a:solidFill>
              <a:latin typeface="PT Sans"/>
              <a:ea typeface="PT Sans"/>
              <a:cs typeface="PT Sans"/>
              <a:sym typeface="PT Sans"/>
            </a:endParaRPr>
          </a:p>
          <a:p>
            <a:pPr indent="0" lvl="0" marL="457200" rtl="0" algn="l">
              <a:spcBef>
                <a:spcPts val="1000"/>
              </a:spcBef>
              <a:spcAft>
                <a:spcPts val="0"/>
              </a:spcAft>
              <a:buNone/>
            </a:pPr>
            <a:r>
              <a:t/>
            </a:r>
            <a:endParaRPr>
              <a:solidFill>
                <a:schemeClr val="lt1"/>
              </a:solidFill>
              <a:latin typeface="PT Sans"/>
              <a:ea typeface="PT Sans"/>
              <a:cs typeface="PT Sans"/>
              <a:sym typeface="PT Sans"/>
            </a:endParaRPr>
          </a:p>
          <a:p>
            <a:pPr indent="0" lvl="0" marL="0" rtl="0" algn="l">
              <a:spcBef>
                <a:spcPts val="0"/>
              </a:spcBef>
              <a:spcAft>
                <a:spcPts val="1200"/>
              </a:spcAft>
              <a:buNone/>
            </a:pPr>
            <a:r>
              <a:t/>
            </a:r>
            <a:endParaRPr>
              <a:solidFill>
                <a:schemeClr val="lt1"/>
              </a:solidFill>
              <a:latin typeface="PT Sans"/>
              <a:ea typeface="PT Sans"/>
              <a:cs typeface="PT Sans"/>
              <a:sym typeface="PT Sans"/>
            </a:endParaRPr>
          </a:p>
        </p:txBody>
      </p:sp>
      <p:pic>
        <p:nvPicPr>
          <p:cNvPr id="141" name="Google Shape;141;p29"/>
          <p:cNvPicPr preferRelativeResize="0"/>
          <p:nvPr/>
        </p:nvPicPr>
        <p:blipFill>
          <a:blip r:embed="rId4">
            <a:alphaModFix/>
          </a:blip>
          <a:stretch>
            <a:fillRect/>
          </a:stretch>
        </p:blipFill>
        <p:spPr>
          <a:xfrm>
            <a:off x="485163" y="4673524"/>
            <a:ext cx="1030013" cy="263399"/>
          </a:xfrm>
          <a:prstGeom prst="rect">
            <a:avLst/>
          </a:prstGeom>
          <a:noFill/>
          <a:ln>
            <a:noFill/>
          </a:ln>
        </p:spPr>
      </p:pic>
      <p:sp>
        <p:nvSpPr>
          <p:cNvPr id="142" name="Google Shape;142;p29"/>
          <p:cNvSpPr txBox="1"/>
          <p:nvPr/>
        </p:nvSpPr>
        <p:spPr>
          <a:xfrm>
            <a:off x="231475" y="125900"/>
            <a:ext cx="37122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OpenXLA:GPU Architecture</a:t>
            </a:r>
            <a:endParaRPr b="1">
              <a:solidFill>
                <a:srgbClr val="6FB7E1"/>
              </a:solidFill>
              <a:latin typeface="PT Sans"/>
              <a:ea typeface="PT Sans"/>
              <a:cs typeface="PT Sans"/>
              <a:sym typeface="PT Sans"/>
            </a:endParaRPr>
          </a:p>
        </p:txBody>
      </p:sp>
      <p:grpSp>
        <p:nvGrpSpPr>
          <p:cNvPr id="143" name="Google Shape;143;p29"/>
          <p:cNvGrpSpPr/>
          <p:nvPr/>
        </p:nvGrpSpPr>
        <p:grpSpPr>
          <a:xfrm>
            <a:off x="3779600" y="394288"/>
            <a:ext cx="5209425" cy="4354916"/>
            <a:chOff x="22800" y="23725"/>
            <a:chExt cx="5209425" cy="4354916"/>
          </a:xfrm>
        </p:grpSpPr>
        <p:grpSp>
          <p:nvGrpSpPr>
            <p:cNvPr id="144" name="Google Shape;144;p29"/>
            <p:cNvGrpSpPr/>
            <p:nvPr/>
          </p:nvGrpSpPr>
          <p:grpSpPr>
            <a:xfrm>
              <a:off x="22800" y="23725"/>
              <a:ext cx="5209425" cy="4354916"/>
              <a:chOff x="22800" y="23725"/>
              <a:chExt cx="5209425" cy="4354916"/>
            </a:xfrm>
          </p:grpSpPr>
          <p:sp>
            <p:nvSpPr>
              <p:cNvPr id="145" name="Google Shape;145;p29"/>
              <p:cNvSpPr/>
              <p:nvPr/>
            </p:nvSpPr>
            <p:spPr>
              <a:xfrm>
                <a:off x="22800" y="347600"/>
                <a:ext cx="1852500" cy="674400"/>
              </a:xfrm>
              <a:prstGeom prst="rect">
                <a:avLst/>
              </a:prstGeom>
              <a:noFill/>
              <a:ln cap="flat" cmpd="sng" w="9525">
                <a:solidFill>
                  <a:srgbClr val="3C78D8"/>
                </a:solidFill>
                <a:prstDash val="dash"/>
                <a:round/>
                <a:headEnd len="sm" w="sm" type="none"/>
                <a:tailEnd len="sm" w="sm" type="none"/>
              </a:ln>
            </p:spPr>
            <p:txBody>
              <a:bodyPr anchorCtr="0" anchor="b" bIns="0" lIns="91425" spcFirstLastPara="1" rIns="91425" wrap="square" tIns="0">
                <a:noAutofit/>
              </a:bodyPr>
              <a:lstStyle/>
              <a:p>
                <a:pPr indent="0" lvl="0" marL="0" marR="0" rtl="0" algn="r">
                  <a:spcBef>
                    <a:spcPts val="0"/>
                  </a:spcBef>
                  <a:spcAft>
                    <a:spcPts val="0"/>
                  </a:spcAft>
                  <a:buNone/>
                </a:pPr>
                <a:r>
                  <a:t/>
                </a:r>
                <a:endParaRPr sz="1200">
                  <a:solidFill>
                    <a:srgbClr val="CCCCCC"/>
                  </a:solidFill>
                  <a:latin typeface="PT Sans"/>
                  <a:ea typeface="PT Sans"/>
                  <a:cs typeface="PT Sans"/>
                  <a:sym typeface="PT Sans"/>
                </a:endParaRPr>
              </a:p>
            </p:txBody>
          </p:sp>
          <p:sp>
            <p:nvSpPr>
              <p:cNvPr id="146" name="Google Shape;146;p29"/>
              <p:cNvSpPr/>
              <p:nvPr/>
            </p:nvSpPr>
            <p:spPr>
              <a:xfrm>
                <a:off x="1976025" y="356775"/>
                <a:ext cx="3256200" cy="3650100"/>
              </a:xfrm>
              <a:prstGeom prst="rect">
                <a:avLst/>
              </a:prstGeom>
              <a:noFill/>
              <a:ln cap="flat" cmpd="sng" w="9525">
                <a:solidFill>
                  <a:srgbClr val="3C78D8"/>
                </a:solidFill>
                <a:prstDash val="dash"/>
                <a:round/>
                <a:headEnd len="sm" w="sm" type="none"/>
                <a:tailEnd len="sm" w="sm" type="none"/>
              </a:ln>
            </p:spPr>
            <p:txBody>
              <a:bodyPr anchorCtr="0" anchor="b" bIns="0" lIns="91425" spcFirstLastPara="1" rIns="91425" wrap="square" tIns="0">
                <a:noAutofit/>
              </a:bodyPr>
              <a:lstStyle/>
              <a:p>
                <a:pPr indent="0" lvl="0" marL="0" marR="0" rtl="0" algn="r">
                  <a:spcBef>
                    <a:spcPts val="0"/>
                  </a:spcBef>
                  <a:spcAft>
                    <a:spcPts val="0"/>
                  </a:spcAft>
                  <a:buNone/>
                </a:pPr>
                <a:r>
                  <a:rPr lang="en" sz="1200">
                    <a:solidFill>
                      <a:srgbClr val="CCCCCC"/>
                    </a:solidFill>
                    <a:latin typeface="PT Sans"/>
                    <a:ea typeface="PT Sans"/>
                    <a:cs typeface="PT Sans"/>
                    <a:sym typeface="PT Sans"/>
                  </a:rPr>
                  <a:t>OpenXLA:GPU</a:t>
                </a:r>
                <a:endParaRPr sz="1200">
                  <a:solidFill>
                    <a:srgbClr val="CCCCCC"/>
                  </a:solidFill>
                  <a:latin typeface="PT Sans"/>
                  <a:ea typeface="PT Sans"/>
                  <a:cs typeface="PT Sans"/>
                  <a:sym typeface="PT Sans"/>
                </a:endParaRPr>
              </a:p>
            </p:txBody>
          </p:sp>
          <p:sp>
            <p:nvSpPr>
              <p:cNvPr id="147" name="Google Shape;147;p29"/>
              <p:cNvSpPr/>
              <p:nvPr/>
            </p:nvSpPr>
            <p:spPr>
              <a:xfrm>
                <a:off x="2621375" y="23725"/>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StableHLO</a:t>
                </a:r>
                <a:endParaRPr sz="1200">
                  <a:solidFill>
                    <a:srgbClr val="FFFFFF"/>
                  </a:solidFill>
                  <a:latin typeface="PT Sans"/>
                  <a:ea typeface="PT Sans"/>
                  <a:cs typeface="PT Sans"/>
                  <a:sym typeface="PT Sans"/>
                </a:endParaRPr>
              </a:p>
            </p:txBody>
          </p:sp>
          <p:sp>
            <p:nvSpPr>
              <p:cNvPr id="148" name="Google Shape;148;p29"/>
              <p:cNvSpPr/>
              <p:nvPr/>
            </p:nvSpPr>
            <p:spPr>
              <a:xfrm>
                <a:off x="2618450" y="964575"/>
                <a:ext cx="15015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Algebraic Rewrites</a:t>
                </a:r>
                <a:endParaRPr sz="1200">
                  <a:solidFill>
                    <a:srgbClr val="FFFFFF"/>
                  </a:solidFill>
                  <a:latin typeface="PT Sans"/>
                  <a:ea typeface="PT Sans"/>
                  <a:cs typeface="PT Sans"/>
                  <a:sym typeface="PT Sans"/>
                </a:endParaRPr>
              </a:p>
            </p:txBody>
          </p:sp>
          <p:cxnSp>
            <p:nvCxnSpPr>
              <p:cNvPr id="149" name="Google Shape;149;p29"/>
              <p:cNvCxnSpPr>
                <a:stCxn id="147" idx="2"/>
                <a:endCxn id="150" idx="0"/>
              </p:cNvCxnSpPr>
              <p:nvPr/>
            </p:nvCxnSpPr>
            <p:spPr>
              <a:xfrm flipH="1">
                <a:off x="3370925" y="295225"/>
                <a:ext cx="1200" cy="242700"/>
              </a:xfrm>
              <a:prstGeom prst="straightConnector1">
                <a:avLst/>
              </a:prstGeom>
              <a:noFill/>
              <a:ln cap="flat" cmpd="sng" w="9525">
                <a:solidFill>
                  <a:srgbClr val="FFFFFF"/>
                </a:solidFill>
                <a:prstDash val="solid"/>
                <a:round/>
                <a:headEnd len="med" w="med" type="none"/>
                <a:tailEnd len="med" w="med" type="triangle"/>
              </a:ln>
            </p:spPr>
          </p:cxnSp>
          <p:cxnSp>
            <p:nvCxnSpPr>
              <p:cNvPr id="151" name="Google Shape;151;p29"/>
              <p:cNvCxnSpPr>
                <a:stCxn id="148" idx="2"/>
                <a:endCxn id="152" idx="0"/>
              </p:cNvCxnSpPr>
              <p:nvPr/>
            </p:nvCxnSpPr>
            <p:spPr>
              <a:xfrm>
                <a:off x="3369200" y="1179675"/>
                <a:ext cx="3600" cy="211500"/>
              </a:xfrm>
              <a:prstGeom prst="straightConnector1">
                <a:avLst/>
              </a:prstGeom>
              <a:noFill/>
              <a:ln cap="flat" cmpd="sng" w="9525">
                <a:solidFill>
                  <a:srgbClr val="FFFFFF"/>
                </a:solidFill>
                <a:prstDash val="solid"/>
                <a:round/>
                <a:headEnd len="med" w="med" type="none"/>
                <a:tailEnd len="med" w="med" type="triangle"/>
              </a:ln>
            </p:spPr>
          </p:cxnSp>
          <p:sp>
            <p:nvSpPr>
              <p:cNvPr id="152" name="Google Shape;152;p29"/>
              <p:cNvSpPr/>
              <p:nvPr/>
            </p:nvSpPr>
            <p:spPr>
              <a:xfrm>
                <a:off x="2622025" y="1391137"/>
                <a:ext cx="15015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Layout Assignment</a:t>
                </a:r>
                <a:endParaRPr sz="1200">
                  <a:solidFill>
                    <a:srgbClr val="FFFFFF"/>
                  </a:solidFill>
                  <a:latin typeface="PT Sans"/>
                  <a:ea typeface="PT Sans"/>
                  <a:cs typeface="PT Sans"/>
                  <a:sym typeface="PT Sans"/>
                </a:endParaRPr>
              </a:p>
            </p:txBody>
          </p:sp>
          <p:sp>
            <p:nvSpPr>
              <p:cNvPr id="153" name="Google Shape;153;p29"/>
              <p:cNvSpPr/>
              <p:nvPr/>
            </p:nvSpPr>
            <p:spPr>
              <a:xfrm>
                <a:off x="3788200" y="2375663"/>
                <a:ext cx="11124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Scheduling</a:t>
                </a:r>
                <a:endParaRPr sz="1200">
                  <a:solidFill>
                    <a:srgbClr val="FFFFFF"/>
                  </a:solidFill>
                  <a:latin typeface="PT Sans"/>
                  <a:ea typeface="PT Sans"/>
                  <a:cs typeface="PT Sans"/>
                  <a:sym typeface="PT Sans"/>
                </a:endParaRPr>
              </a:p>
            </p:txBody>
          </p:sp>
          <p:sp>
            <p:nvSpPr>
              <p:cNvPr id="150" name="Google Shape;150;p29"/>
              <p:cNvSpPr/>
              <p:nvPr/>
            </p:nvSpPr>
            <p:spPr>
              <a:xfrm>
                <a:off x="2620238" y="538013"/>
                <a:ext cx="15015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rgbClr val="FFFFFF"/>
                    </a:solidFill>
                    <a:latin typeface="PT Sans"/>
                    <a:ea typeface="PT Sans"/>
                    <a:cs typeface="PT Sans"/>
                    <a:sym typeface="PT Sans"/>
                  </a:rPr>
                  <a:t>SPMD Partitioner</a:t>
                </a:r>
                <a:endParaRPr sz="1200">
                  <a:solidFill>
                    <a:srgbClr val="FFFFFF"/>
                  </a:solidFill>
                  <a:latin typeface="PT Sans"/>
                  <a:ea typeface="PT Sans"/>
                  <a:cs typeface="PT Sans"/>
                  <a:sym typeface="PT Sans"/>
                </a:endParaRPr>
              </a:p>
            </p:txBody>
          </p:sp>
          <p:cxnSp>
            <p:nvCxnSpPr>
              <p:cNvPr id="154" name="Google Shape;154;p29"/>
              <p:cNvCxnSpPr>
                <a:stCxn id="150" idx="2"/>
                <a:endCxn id="148" idx="0"/>
              </p:cNvCxnSpPr>
              <p:nvPr/>
            </p:nvCxnSpPr>
            <p:spPr>
              <a:xfrm flipH="1">
                <a:off x="3369188" y="753113"/>
                <a:ext cx="1800" cy="211500"/>
              </a:xfrm>
              <a:prstGeom prst="straightConnector1">
                <a:avLst/>
              </a:prstGeom>
              <a:noFill/>
              <a:ln cap="flat" cmpd="sng" w="9525">
                <a:solidFill>
                  <a:srgbClr val="FFFFFF"/>
                </a:solidFill>
                <a:prstDash val="solid"/>
                <a:round/>
                <a:headEnd len="med" w="med" type="none"/>
                <a:tailEnd len="med" w="med" type="triangle"/>
              </a:ln>
            </p:spPr>
          </p:cxnSp>
          <p:sp>
            <p:nvSpPr>
              <p:cNvPr id="155" name="Google Shape;155;p29"/>
              <p:cNvSpPr/>
              <p:nvPr/>
            </p:nvSpPr>
            <p:spPr>
              <a:xfrm>
                <a:off x="2037650" y="2340324"/>
                <a:ext cx="1112400" cy="215100"/>
              </a:xfrm>
              <a:prstGeom prst="roundRect">
                <a:avLst>
                  <a:gd fmla="val 23998" name="adj"/>
                </a:avLst>
              </a:prstGeom>
              <a:solidFill>
                <a:srgbClr val="EA8600"/>
              </a:solid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Codegen</a:t>
                </a:r>
                <a:endParaRPr sz="1200">
                  <a:solidFill>
                    <a:srgbClr val="FFFFFF"/>
                  </a:solidFill>
                  <a:latin typeface="PT Sans"/>
                  <a:ea typeface="PT Sans"/>
                  <a:cs typeface="PT Sans"/>
                  <a:sym typeface="PT Sans"/>
                </a:endParaRPr>
              </a:p>
            </p:txBody>
          </p:sp>
          <p:cxnSp>
            <p:nvCxnSpPr>
              <p:cNvPr id="156" name="Google Shape;156;p29"/>
              <p:cNvCxnSpPr>
                <a:stCxn id="153" idx="2"/>
                <a:endCxn id="157" idx="0"/>
              </p:cNvCxnSpPr>
              <p:nvPr/>
            </p:nvCxnSpPr>
            <p:spPr>
              <a:xfrm>
                <a:off x="4344400" y="2590763"/>
                <a:ext cx="0" cy="178500"/>
              </a:xfrm>
              <a:prstGeom prst="straightConnector1">
                <a:avLst/>
              </a:prstGeom>
              <a:noFill/>
              <a:ln cap="flat" cmpd="sng" w="9525">
                <a:solidFill>
                  <a:srgbClr val="FFFFFF"/>
                </a:solidFill>
                <a:prstDash val="solid"/>
                <a:round/>
                <a:headEnd len="med" w="med" type="none"/>
                <a:tailEnd len="med" w="med" type="triangle"/>
              </a:ln>
            </p:spPr>
          </p:cxnSp>
          <p:sp>
            <p:nvSpPr>
              <p:cNvPr id="158" name="Google Shape;158;p29"/>
              <p:cNvSpPr/>
              <p:nvPr/>
            </p:nvSpPr>
            <p:spPr>
              <a:xfrm>
                <a:off x="2618500" y="4107141"/>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PjRt Executable</a:t>
                </a:r>
                <a:endParaRPr sz="1200">
                  <a:solidFill>
                    <a:srgbClr val="FFFFFF"/>
                  </a:solidFill>
                  <a:latin typeface="PT Sans"/>
                  <a:ea typeface="PT Sans"/>
                  <a:cs typeface="PT Sans"/>
                  <a:sym typeface="PT Sans"/>
                </a:endParaRPr>
              </a:p>
            </p:txBody>
          </p:sp>
          <p:sp>
            <p:nvSpPr>
              <p:cNvPr id="159" name="Google Shape;159;p29"/>
              <p:cNvSpPr/>
              <p:nvPr/>
            </p:nvSpPr>
            <p:spPr>
              <a:xfrm>
                <a:off x="2203547" y="3665375"/>
                <a:ext cx="1112400" cy="2196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Runtime</a:t>
                </a:r>
                <a:endParaRPr sz="1200">
                  <a:solidFill>
                    <a:srgbClr val="FFFFFF"/>
                  </a:solidFill>
                  <a:latin typeface="PT Sans"/>
                  <a:ea typeface="PT Sans"/>
                  <a:cs typeface="PT Sans"/>
                  <a:sym typeface="PT Sans"/>
                </a:endParaRPr>
              </a:p>
            </p:txBody>
          </p:sp>
          <p:grpSp>
            <p:nvGrpSpPr>
              <p:cNvPr id="160" name="Google Shape;160;p29"/>
              <p:cNvGrpSpPr/>
              <p:nvPr/>
            </p:nvGrpSpPr>
            <p:grpSpPr>
              <a:xfrm>
                <a:off x="22800" y="2427675"/>
                <a:ext cx="1852500" cy="1579200"/>
                <a:chOff x="51225" y="2588450"/>
                <a:chExt cx="1852500" cy="1579200"/>
              </a:xfrm>
            </p:grpSpPr>
            <p:sp>
              <p:nvSpPr>
                <p:cNvPr id="161" name="Google Shape;161;p29"/>
                <p:cNvSpPr/>
                <p:nvPr/>
              </p:nvSpPr>
              <p:spPr>
                <a:xfrm>
                  <a:off x="51225" y="2588450"/>
                  <a:ext cx="1852500" cy="1579200"/>
                </a:xfrm>
                <a:prstGeom prst="rect">
                  <a:avLst/>
                </a:prstGeom>
                <a:noFill/>
                <a:ln cap="flat" cmpd="sng" w="9525">
                  <a:solidFill>
                    <a:srgbClr val="38761D"/>
                  </a:solidFill>
                  <a:prstDash val="dash"/>
                  <a:round/>
                  <a:headEnd len="sm" w="sm" type="none"/>
                  <a:tailEnd len="sm" w="sm" type="none"/>
                </a:ln>
              </p:spPr>
              <p:txBody>
                <a:bodyPr anchorCtr="0" anchor="b" bIns="0" lIns="91425" spcFirstLastPara="1" rIns="91425" wrap="square" tIns="0">
                  <a:noAutofit/>
                </a:bodyPr>
                <a:lstStyle/>
                <a:p>
                  <a:pPr indent="0" lvl="0" marL="0" marR="0" rtl="0" algn="r">
                    <a:spcBef>
                      <a:spcPts val="0"/>
                    </a:spcBef>
                    <a:spcAft>
                      <a:spcPts val="0"/>
                    </a:spcAft>
                    <a:buNone/>
                  </a:pPr>
                  <a:r>
                    <a:rPr lang="en" sz="1200">
                      <a:solidFill>
                        <a:srgbClr val="CCCCCC"/>
                      </a:solidFill>
                      <a:latin typeface="PT Sans"/>
                      <a:ea typeface="PT Sans"/>
                      <a:cs typeface="PT Sans"/>
                      <a:sym typeface="PT Sans"/>
                    </a:rPr>
                    <a:t>NVIDIA </a:t>
                  </a:r>
                  <a:endParaRPr sz="1200">
                    <a:solidFill>
                      <a:srgbClr val="CCCCCC"/>
                    </a:solidFill>
                    <a:latin typeface="PT Sans"/>
                    <a:ea typeface="PT Sans"/>
                    <a:cs typeface="PT Sans"/>
                    <a:sym typeface="PT Sans"/>
                  </a:endParaRPr>
                </a:p>
              </p:txBody>
            </p:sp>
            <p:sp>
              <p:nvSpPr>
                <p:cNvPr id="162" name="Google Shape;162;p29"/>
                <p:cNvSpPr/>
                <p:nvPr/>
              </p:nvSpPr>
              <p:spPr>
                <a:xfrm>
                  <a:off x="235276" y="3657873"/>
                  <a:ext cx="1501500" cy="271500"/>
                </a:xfrm>
                <a:prstGeom prst="roundRect">
                  <a:avLst>
                    <a:gd fmla="val 23998" name="adj"/>
                  </a:avLst>
                </a:prstGeom>
                <a:noFill/>
                <a:ln cap="flat" cmpd="sng" w="9525">
                  <a:solidFill>
                    <a:srgbClr val="38761D"/>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CUDA API</a:t>
                  </a:r>
                  <a:endParaRPr sz="1200">
                    <a:solidFill>
                      <a:srgbClr val="FFFFFF"/>
                    </a:solidFill>
                    <a:latin typeface="PT Sans"/>
                    <a:ea typeface="PT Sans"/>
                    <a:cs typeface="PT Sans"/>
                    <a:sym typeface="PT Sans"/>
                  </a:endParaRPr>
                </a:p>
              </p:txBody>
            </p:sp>
            <p:sp>
              <p:nvSpPr>
                <p:cNvPr id="163" name="Google Shape;163;p29"/>
                <p:cNvSpPr/>
                <p:nvPr/>
              </p:nvSpPr>
              <p:spPr>
                <a:xfrm>
                  <a:off x="218100" y="3094463"/>
                  <a:ext cx="1501500" cy="427200"/>
                </a:xfrm>
                <a:prstGeom prst="roundRect">
                  <a:avLst>
                    <a:gd fmla="val 23998" name="adj"/>
                  </a:avLst>
                </a:prstGeom>
                <a:noFill/>
                <a:ln cap="flat" cmpd="sng" w="9525">
                  <a:solidFill>
                    <a:srgbClr val="38761D"/>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cuDNN, cuBLAS, NCCL, …  </a:t>
                  </a:r>
                  <a:endParaRPr sz="1200">
                    <a:solidFill>
                      <a:srgbClr val="FFFFFF"/>
                    </a:solidFill>
                    <a:latin typeface="PT Sans"/>
                    <a:ea typeface="PT Sans"/>
                    <a:cs typeface="PT Sans"/>
                    <a:sym typeface="PT Sans"/>
                  </a:endParaRPr>
                </a:p>
              </p:txBody>
            </p:sp>
            <p:sp>
              <p:nvSpPr>
                <p:cNvPr id="164" name="Google Shape;164;p29"/>
                <p:cNvSpPr/>
                <p:nvPr/>
              </p:nvSpPr>
              <p:spPr>
                <a:xfrm>
                  <a:off x="207001" y="2714113"/>
                  <a:ext cx="1501500" cy="271500"/>
                </a:xfrm>
                <a:prstGeom prst="roundRect">
                  <a:avLst>
                    <a:gd fmla="val 23998" name="adj"/>
                  </a:avLst>
                </a:prstGeom>
                <a:noFill/>
                <a:ln cap="flat" cmpd="sng" w="9525">
                  <a:solidFill>
                    <a:srgbClr val="38761D"/>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ptxas</a:t>
                  </a:r>
                  <a:endParaRPr sz="1200">
                    <a:solidFill>
                      <a:srgbClr val="FFFFFF"/>
                    </a:solidFill>
                    <a:latin typeface="PT Sans"/>
                    <a:ea typeface="PT Sans"/>
                    <a:cs typeface="PT Sans"/>
                    <a:sym typeface="PT Sans"/>
                  </a:endParaRPr>
                </a:p>
              </p:txBody>
            </p:sp>
          </p:grpSp>
          <p:cxnSp>
            <p:nvCxnSpPr>
              <p:cNvPr id="165" name="Google Shape;165;p29"/>
              <p:cNvCxnSpPr>
                <a:stCxn id="155" idx="1"/>
                <a:endCxn id="166" idx="3"/>
              </p:cNvCxnSpPr>
              <p:nvPr/>
            </p:nvCxnSpPr>
            <p:spPr>
              <a:xfrm rot="10800000">
                <a:off x="1680050" y="1285374"/>
                <a:ext cx="357600" cy="1162500"/>
              </a:xfrm>
              <a:prstGeom prst="curvedConnector3">
                <a:avLst>
                  <a:gd fmla="val 49996" name="adj1"/>
                </a:avLst>
              </a:prstGeom>
              <a:noFill/>
              <a:ln cap="flat" cmpd="sng" w="9525">
                <a:solidFill>
                  <a:srgbClr val="FFFFFF"/>
                </a:solidFill>
                <a:prstDash val="solid"/>
                <a:round/>
                <a:headEnd len="med" w="med" type="none"/>
                <a:tailEnd len="med" w="med" type="triangle"/>
              </a:ln>
            </p:spPr>
          </p:cxnSp>
          <p:cxnSp>
            <p:nvCxnSpPr>
              <p:cNvPr id="167" name="Google Shape;167;p29"/>
              <p:cNvCxnSpPr>
                <a:stCxn id="166" idx="2"/>
                <a:endCxn id="168" idx="0"/>
              </p:cNvCxnSpPr>
              <p:nvPr/>
            </p:nvCxnSpPr>
            <p:spPr>
              <a:xfrm>
                <a:off x="929326" y="1421170"/>
                <a:ext cx="0" cy="298500"/>
              </a:xfrm>
              <a:prstGeom prst="straightConnector1">
                <a:avLst/>
              </a:prstGeom>
              <a:noFill/>
              <a:ln cap="flat" cmpd="sng" w="9525">
                <a:solidFill>
                  <a:srgbClr val="FFFFFF"/>
                </a:solidFill>
                <a:prstDash val="solid"/>
                <a:round/>
                <a:headEnd len="med" w="med" type="none"/>
                <a:tailEnd len="med" w="med" type="triangle"/>
              </a:ln>
            </p:spPr>
          </p:cxnSp>
          <p:cxnSp>
            <p:nvCxnSpPr>
              <p:cNvPr id="169" name="Google Shape;169;p29"/>
              <p:cNvCxnSpPr>
                <a:stCxn id="155" idx="1"/>
                <a:endCxn id="168" idx="3"/>
              </p:cNvCxnSpPr>
              <p:nvPr/>
            </p:nvCxnSpPr>
            <p:spPr>
              <a:xfrm rot="10800000">
                <a:off x="1680050" y="1855674"/>
                <a:ext cx="357600" cy="592200"/>
              </a:xfrm>
              <a:prstGeom prst="curvedConnector3">
                <a:avLst>
                  <a:gd fmla="val 49996" name="adj1"/>
                </a:avLst>
              </a:prstGeom>
              <a:noFill/>
              <a:ln cap="flat" cmpd="sng" w="9525">
                <a:solidFill>
                  <a:srgbClr val="FFFFFF"/>
                </a:solidFill>
                <a:prstDash val="solid"/>
                <a:round/>
                <a:headEnd len="med" w="med" type="none"/>
                <a:tailEnd len="med" w="med" type="triangle"/>
              </a:ln>
            </p:spPr>
          </p:cxnSp>
          <p:cxnSp>
            <p:nvCxnSpPr>
              <p:cNvPr id="170" name="Google Shape;170;p29"/>
              <p:cNvCxnSpPr>
                <a:stCxn id="168" idx="2"/>
                <a:endCxn id="164" idx="0"/>
              </p:cNvCxnSpPr>
              <p:nvPr/>
            </p:nvCxnSpPr>
            <p:spPr>
              <a:xfrm>
                <a:off x="929326" y="1991308"/>
                <a:ext cx="0" cy="561900"/>
              </a:xfrm>
              <a:prstGeom prst="straightConnector1">
                <a:avLst/>
              </a:prstGeom>
              <a:noFill/>
              <a:ln cap="flat" cmpd="sng" w="9525">
                <a:solidFill>
                  <a:srgbClr val="FFFFFF"/>
                </a:solidFill>
                <a:prstDash val="solid"/>
                <a:round/>
                <a:headEnd len="med" w="med" type="none"/>
                <a:tailEnd len="med" w="med" type="triangle"/>
              </a:ln>
            </p:spPr>
          </p:cxnSp>
          <p:cxnSp>
            <p:nvCxnSpPr>
              <p:cNvPr id="171" name="Google Shape;171;p29"/>
              <p:cNvCxnSpPr>
                <a:stCxn id="164" idx="3"/>
                <a:endCxn id="172" idx="0"/>
              </p:cNvCxnSpPr>
              <p:nvPr/>
            </p:nvCxnSpPr>
            <p:spPr>
              <a:xfrm>
                <a:off x="1680076" y="2689088"/>
                <a:ext cx="1689000" cy="529500"/>
              </a:xfrm>
              <a:prstGeom prst="curvedConnector2">
                <a:avLst/>
              </a:prstGeom>
              <a:noFill/>
              <a:ln cap="flat" cmpd="sng" w="9525">
                <a:solidFill>
                  <a:srgbClr val="FFFFFF"/>
                </a:solidFill>
                <a:prstDash val="solid"/>
                <a:round/>
                <a:headEnd len="med" w="med" type="none"/>
                <a:tailEnd len="med" w="med" type="triangle"/>
              </a:ln>
            </p:spPr>
          </p:cxnSp>
          <p:cxnSp>
            <p:nvCxnSpPr>
              <p:cNvPr id="173" name="Google Shape;173;p29"/>
              <p:cNvCxnSpPr/>
              <p:nvPr/>
            </p:nvCxnSpPr>
            <p:spPr>
              <a:xfrm rot="10800000">
                <a:off x="2968105" y="3884673"/>
                <a:ext cx="0" cy="231300"/>
              </a:xfrm>
              <a:prstGeom prst="straightConnector1">
                <a:avLst/>
              </a:prstGeom>
              <a:noFill/>
              <a:ln cap="flat" cmpd="sng" w="9525">
                <a:solidFill>
                  <a:srgbClr val="FFFFFF"/>
                </a:solidFill>
                <a:prstDash val="solid"/>
                <a:round/>
                <a:headEnd len="med" w="med" type="none"/>
                <a:tailEnd len="med" w="med" type="triangle"/>
              </a:ln>
            </p:spPr>
          </p:cxnSp>
          <p:cxnSp>
            <p:nvCxnSpPr>
              <p:cNvPr id="174" name="Google Shape;174;p29"/>
              <p:cNvCxnSpPr/>
              <p:nvPr/>
            </p:nvCxnSpPr>
            <p:spPr>
              <a:xfrm>
                <a:off x="3145875" y="3884975"/>
                <a:ext cx="0" cy="230700"/>
              </a:xfrm>
              <a:prstGeom prst="straightConnector1">
                <a:avLst/>
              </a:prstGeom>
              <a:noFill/>
              <a:ln cap="flat" cmpd="sng" w="9525">
                <a:solidFill>
                  <a:srgbClr val="FFFFFF"/>
                </a:solidFill>
                <a:prstDash val="solid"/>
                <a:round/>
                <a:headEnd len="med" w="med" type="none"/>
                <a:tailEnd len="med" w="med" type="triangle"/>
              </a:ln>
            </p:spPr>
          </p:cxnSp>
          <p:cxnSp>
            <p:nvCxnSpPr>
              <p:cNvPr id="175" name="Google Shape;175;p29"/>
              <p:cNvCxnSpPr>
                <a:stCxn id="159" idx="1"/>
                <a:endCxn id="163" idx="3"/>
              </p:cNvCxnSpPr>
              <p:nvPr/>
            </p:nvCxnSpPr>
            <p:spPr>
              <a:xfrm rot="10800000">
                <a:off x="1691147" y="3147275"/>
                <a:ext cx="512400" cy="627900"/>
              </a:xfrm>
              <a:prstGeom prst="curvedConnector3">
                <a:avLst>
                  <a:gd fmla="val 49997" name="adj1"/>
                </a:avLst>
              </a:prstGeom>
              <a:noFill/>
              <a:ln cap="flat" cmpd="sng" w="9525">
                <a:solidFill>
                  <a:srgbClr val="FFFFFF"/>
                </a:solidFill>
                <a:prstDash val="solid"/>
                <a:round/>
                <a:headEnd len="med" w="med" type="none"/>
                <a:tailEnd len="med" w="med" type="triangle"/>
              </a:ln>
            </p:spPr>
          </p:cxnSp>
          <p:cxnSp>
            <p:nvCxnSpPr>
              <p:cNvPr id="176" name="Google Shape;176;p29"/>
              <p:cNvCxnSpPr>
                <a:stCxn id="159" idx="1"/>
                <a:endCxn id="162" idx="3"/>
              </p:cNvCxnSpPr>
              <p:nvPr/>
            </p:nvCxnSpPr>
            <p:spPr>
              <a:xfrm rot="10800000">
                <a:off x="1708247" y="3632975"/>
                <a:ext cx="495300" cy="142200"/>
              </a:xfrm>
              <a:prstGeom prst="curvedConnector3">
                <a:avLst>
                  <a:gd fmla="val 49990" name="adj1"/>
                </a:avLst>
              </a:prstGeom>
              <a:noFill/>
              <a:ln cap="flat" cmpd="sng" w="9525">
                <a:solidFill>
                  <a:srgbClr val="FFFFFF"/>
                </a:solidFill>
                <a:prstDash val="solid"/>
                <a:round/>
                <a:headEnd len="med" w="med" type="none"/>
                <a:tailEnd len="med" w="med" type="triangle"/>
              </a:ln>
            </p:spPr>
          </p:cxnSp>
          <p:sp>
            <p:nvSpPr>
              <p:cNvPr id="157" name="Google Shape;157;p29"/>
              <p:cNvSpPr/>
              <p:nvPr/>
            </p:nvSpPr>
            <p:spPr>
              <a:xfrm>
                <a:off x="3788200" y="2769325"/>
                <a:ext cx="1112400" cy="2196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Bufferization</a:t>
                </a:r>
                <a:endParaRPr sz="1200">
                  <a:solidFill>
                    <a:srgbClr val="FFFFFF"/>
                  </a:solidFill>
                  <a:latin typeface="PT Sans"/>
                  <a:ea typeface="PT Sans"/>
                  <a:cs typeface="PT Sans"/>
                  <a:sym typeface="PT Sans"/>
                </a:endParaRPr>
              </a:p>
            </p:txBody>
          </p:sp>
          <p:grpSp>
            <p:nvGrpSpPr>
              <p:cNvPr id="177" name="Google Shape;177;p29"/>
              <p:cNvGrpSpPr/>
              <p:nvPr/>
            </p:nvGrpSpPr>
            <p:grpSpPr>
              <a:xfrm>
                <a:off x="178576" y="1149670"/>
                <a:ext cx="1501500" cy="271500"/>
                <a:chOff x="221626" y="1104795"/>
                <a:chExt cx="1501500" cy="271500"/>
              </a:xfrm>
            </p:grpSpPr>
            <p:sp>
              <p:nvSpPr>
                <p:cNvPr id="166" name="Google Shape;166;p29"/>
                <p:cNvSpPr/>
                <p:nvPr/>
              </p:nvSpPr>
              <p:spPr>
                <a:xfrm>
                  <a:off x="221626" y="1104795"/>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Triton</a:t>
                  </a:r>
                  <a:endParaRPr sz="1200">
                    <a:solidFill>
                      <a:srgbClr val="FFFFFF"/>
                    </a:solidFill>
                    <a:latin typeface="PT Sans"/>
                    <a:ea typeface="PT Sans"/>
                    <a:cs typeface="PT Sans"/>
                    <a:sym typeface="PT Sans"/>
                  </a:endParaRPr>
                </a:p>
              </p:txBody>
            </p:sp>
            <p:pic>
              <p:nvPicPr>
                <p:cNvPr id="178" name="Google Shape;178;p29"/>
                <p:cNvPicPr preferRelativeResize="0"/>
                <p:nvPr/>
              </p:nvPicPr>
              <p:blipFill>
                <a:blip r:embed="rId5">
                  <a:alphaModFix/>
                </a:blip>
                <a:stretch>
                  <a:fillRect/>
                </a:stretch>
              </p:blipFill>
              <p:spPr>
                <a:xfrm>
                  <a:off x="256550" y="1128650"/>
                  <a:ext cx="196739" cy="223800"/>
                </a:xfrm>
                <a:prstGeom prst="rect">
                  <a:avLst/>
                </a:prstGeom>
                <a:noFill/>
                <a:ln>
                  <a:noFill/>
                </a:ln>
              </p:spPr>
            </p:pic>
          </p:grpSp>
          <p:grpSp>
            <p:nvGrpSpPr>
              <p:cNvPr id="179" name="Google Shape;179;p29"/>
              <p:cNvGrpSpPr/>
              <p:nvPr/>
            </p:nvGrpSpPr>
            <p:grpSpPr>
              <a:xfrm>
                <a:off x="178576" y="1719800"/>
                <a:ext cx="1501500" cy="271509"/>
                <a:chOff x="221626" y="1754775"/>
                <a:chExt cx="1501500" cy="271509"/>
              </a:xfrm>
            </p:grpSpPr>
            <p:sp>
              <p:nvSpPr>
                <p:cNvPr id="168" name="Google Shape;168;p29"/>
                <p:cNvSpPr/>
                <p:nvPr/>
              </p:nvSpPr>
              <p:spPr>
                <a:xfrm>
                  <a:off x="221626" y="1754783"/>
                  <a:ext cx="1501500" cy="271500"/>
                </a:xfrm>
                <a:prstGeom prst="roundRect">
                  <a:avLst>
                    <a:gd fmla="val 23998" name="adj"/>
                  </a:avLst>
                </a:prstGeom>
                <a:noFill/>
                <a:ln cap="flat" cmpd="sng" w="9525">
                  <a:solidFill>
                    <a:srgbClr val="BDC1C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LLVM</a:t>
                  </a:r>
                  <a:endParaRPr sz="1200">
                    <a:solidFill>
                      <a:srgbClr val="FFFFFF"/>
                    </a:solidFill>
                    <a:latin typeface="PT Sans"/>
                    <a:ea typeface="PT Sans"/>
                    <a:cs typeface="PT Sans"/>
                    <a:sym typeface="PT Sans"/>
                  </a:endParaRPr>
                </a:p>
              </p:txBody>
            </p:sp>
            <p:pic>
              <p:nvPicPr>
                <p:cNvPr id="180" name="Google Shape;180;p29"/>
                <p:cNvPicPr preferRelativeResize="0"/>
                <p:nvPr/>
              </p:nvPicPr>
              <p:blipFill>
                <a:blip r:embed="rId6">
                  <a:alphaModFix/>
                </a:blip>
                <a:stretch>
                  <a:fillRect/>
                </a:stretch>
              </p:blipFill>
              <p:spPr>
                <a:xfrm>
                  <a:off x="239100" y="1754775"/>
                  <a:ext cx="271500" cy="271500"/>
                </a:xfrm>
                <a:prstGeom prst="rect">
                  <a:avLst/>
                </a:prstGeom>
                <a:noFill/>
                <a:ln>
                  <a:noFill/>
                </a:ln>
              </p:spPr>
            </p:pic>
          </p:grpSp>
          <p:sp>
            <p:nvSpPr>
              <p:cNvPr id="181" name="Google Shape;181;p29"/>
              <p:cNvSpPr txBox="1"/>
              <p:nvPr/>
            </p:nvSpPr>
            <p:spPr>
              <a:xfrm>
                <a:off x="4446025" y="2587752"/>
                <a:ext cx="5403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Schedule</a:t>
                </a:r>
                <a:endParaRPr sz="1000">
                  <a:solidFill>
                    <a:srgbClr val="999999"/>
                  </a:solidFill>
                  <a:latin typeface="PT Sans"/>
                  <a:ea typeface="PT Sans"/>
                  <a:cs typeface="PT Sans"/>
                  <a:sym typeface="PT Sans"/>
                </a:endParaRPr>
              </a:p>
            </p:txBody>
          </p:sp>
          <p:sp>
            <p:nvSpPr>
              <p:cNvPr id="182" name="Google Shape;182;p29"/>
              <p:cNvSpPr txBox="1"/>
              <p:nvPr/>
            </p:nvSpPr>
            <p:spPr>
              <a:xfrm>
                <a:off x="4446025" y="2933699"/>
                <a:ext cx="735900" cy="440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Buffer Assignment</a:t>
                </a:r>
                <a:endParaRPr sz="1000">
                  <a:solidFill>
                    <a:srgbClr val="999999"/>
                  </a:solidFill>
                  <a:latin typeface="PT Sans"/>
                  <a:ea typeface="PT Sans"/>
                  <a:cs typeface="PT Sans"/>
                  <a:sym typeface="PT Sans"/>
                </a:endParaRPr>
              </a:p>
            </p:txBody>
          </p:sp>
          <p:sp>
            <p:nvSpPr>
              <p:cNvPr id="183" name="Google Shape;183;p29"/>
              <p:cNvSpPr txBox="1"/>
              <p:nvPr/>
            </p:nvSpPr>
            <p:spPr>
              <a:xfrm>
                <a:off x="3369200" y="3568175"/>
                <a:ext cx="8598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RuntimeIR / Object File</a:t>
                </a:r>
                <a:endParaRPr sz="1000">
                  <a:solidFill>
                    <a:srgbClr val="999999"/>
                  </a:solidFill>
                  <a:latin typeface="PT Sans"/>
                  <a:ea typeface="PT Sans"/>
                  <a:cs typeface="PT Sans"/>
                  <a:sym typeface="PT Sans"/>
                </a:endParaRPr>
              </a:p>
            </p:txBody>
          </p:sp>
          <p:sp>
            <p:nvSpPr>
              <p:cNvPr id="184" name="Google Shape;184;p29"/>
              <p:cNvSpPr txBox="1"/>
              <p:nvPr/>
            </p:nvSpPr>
            <p:spPr>
              <a:xfrm>
                <a:off x="3452200" y="1596763"/>
                <a:ext cx="15342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HLO (w/ layouts &amp; above)</a:t>
                </a:r>
                <a:endParaRPr sz="1000">
                  <a:solidFill>
                    <a:srgbClr val="999999"/>
                  </a:solidFill>
                  <a:latin typeface="PT Sans"/>
                  <a:ea typeface="PT Sans"/>
                  <a:cs typeface="PT Sans"/>
                  <a:sym typeface="PT Sans"/>
                </a:endParaRPr>
              </a:p>
            </p:txBody>
          </p:sp>
          <p:sp>
            <p:nvSpPr>
              <p:cNvPr id="185" name="Google Shape;185;p29"/>
              <p:cNvSpPr txBox="1"/>
              <p:nvPr/>
            </p:nvSpPr>
            <p:spPr>
              <a:xfrm>
                <a:off x="3427350" y="1180375"/>
                <a:ext cx="16371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HLO (w/ above)</a:t>
                </a:r>
                <a:endParaRPr sz="1000">
                  <a:solidFill>
                    <a:srgbClr val="999999"/>
                  </a:solidFill>
                  <a:latin typeface="PT Sans"/>
                  <a:ea typeface="PT Sans"/>
                  <a:cs typeface="PT Sans"/>
                  <a:sym typeface="PT Sans"/>
                </a:endParaRPr>
              </a:p>
            </p:txBody>
          </p:sp>
          <p:sp>
            <p:nvSpPr>
              <p:cNvPr id="186" name="Google Shape;186;p29"/>
              <p:cNvSpPr txBox="1"/>
              <p:nvPr/>
            </p:nvSpPr>
            <p:spPr>
              <a:xfrm>
                <a:off x="3452200" y="763988"/>
                <a:ext cx="14484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HLO (w/ collectives)</a:t>
                </a:r>
                <a:endParaRPr sz="1000">
                  <a:solidFill>
                    <a:srgbClr val="999999"/>
                  </a:solidFill>
                  <a:latin typeface="PT Sans"/>
                  <a:ea typeface="PT Sans"/>
                  <a:cs typeface="PT Sans"/>
                  <a:sym typeface="PT Sans"/>
                </a:endParaRPr>
              </a:p>
            </p:txBody>
          </p:sp>
          <p:sp>
            <p:nvSpPr>
              <p:cNvPr id="187" name="Google Shape;187;p29"/>
              <p:cNvSpPr txBox="1"/>
              <p:nvPr/>
            </p:nvSpPr>
            <p:spPr>
              <a:xfrm>
                <a:off x="3427350" y="347600"/>
                <a:ext cx="11988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HLO (w/ shardings)</a:t>
                </a:r>
                <a:endParaRPr sz="1000">
                  <a:solidFill>
                    <a:srgbClr val="999999"/>
                  </a:solidFill>
                  <a:latin typeface="PT Sans"/>
                  <a:ea typeface="PT Sans"/>
                  <a:cs typeface="PT Sans"/>
                  <a:sym typeface="PT Sans"/>
                </a:endParaRPr>
              </a:p>
            </p:txBody>
          </p:sp>
          <p:sp>
            <p:nvSpPr>
              <p:cNvPr id="188" name="Google Shape;188;p29"/>
              <p:cNvSpPr txBox="1"/>
              <p:nvPr/>
            </p:nvSpPr>
            <p:spPr>
              <a:xfrm>
                <a:off x="929325" y="2021200"/>
                <a:ext cx="417600" cy="17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PTX</a:t>
                </a:r>
                <a:endParaRPr sz="1000">
                  <a:solidFill>
                    <a:srgbClr val="999999"/>
                  </a:solidFill>
                  <a:latin typeface="PT Sans"/>
                  <a:ea typeface="PT Sans"/>
                  <a:cs typeface="PT Sans"/>
                  <a:sym typeface="PT Sans"/>
                </a:endParaRPr>
              </a:p>
            </p:txBody>
          </p:sp>
          <p:sp>
            <p:nvSpPr>
              <p:cNvPr id="189" name="Google Shape;189;p29"/>
              <p:cNvSpPr txBox="1"/>
              <p:nvPr/>
            </p:nvSpPr>
            <p:spPr>
              <a:xfrm>
                <a:off x="929325" y="1485138"/>
                <a:ext cx="790200" cy="17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LLVM IR</a:t>
                </a:r>
                <a:endParaRPr sz="1000">
                  <a:solidFill>
                    <a:srgbClr val="999999"/>
                  </a:solidFill>
                  <a:latin typeface="PT Sans"/>
                  <a:ea typeface="PT Sans"/>
                  <a:cs typeface="PT Sans"/>
                  <a:sym typeface="PT Sans"/>
                </a:endParaRPr>
              </a:p>
            </p:txBody>
          </p:sp>
          <p:sp>
            <p:nvSpPr>
              <p:cNvPr id="190" name="Google Shape;190;p29"/>
              <p:cNvSpPr txBox="1"/>
              <p:nvPr/>
            </p:nvSpPr>
            <p:spPr>
              <a:xfrm>
                <a:off x="2011674" y="1737650"/>
                <a:ext cx="472200" cy="235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LLVM IR </a:t>
                </a:r>
                <a:endParaRPr sz="1000">
                  <a:solidFill>
                    <a:srgbClr val="999999"/>
                  </a:solidFill>
                  <a:latin typeface="PT Sans"/>
                  <a:ea typeface="PT Sans"/>
                  <a:cs typeface="PT Sans"/>
                  <a:sym typeface="PT Sans"/>
                </a:endParaRPr>
              </a:p>
            </p:txBody>
          </p:sp>
          <p:sp>
            <p:nvSpPr>
              <p:cNvPr id="191" name="Google Shape;191;p29"/>
              <p:cNvSpPr txBox="1"/>
              <p:nvPr/>
            </p:nvSpPr>
            <p:spPr>
              <a:xfrm>
                <a:off x="2011680" y="1200075"/>
                <a:ext cx="4722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TTIR</a:t>
                </a:r>
                <a:endParaRPr sz="1000">
                  <a:solidFill>
                    <a:srgbClr val="999999"/>
                  </a:solidFill>
                  <a:latin typeface="PT Sans"/>
                  <a:ea typeface="PT Sans"/>
                  <a:cs typeface="PT Sans"/>
                  <a:sym typeface="PT Sans"/>
                </a:endParaRPr>
              </a:p>
            </p:txBody>
          </p:sp>
          <p:sp>
            <p:nvSpPr>
              <p:cNvPr id="192" name="Google Shape;192;p29"/>
              <p:cNvSpPr txBox="1"/>
              <p:nvPr/>
            </p:nvSpPr>
            <p:spPr>
              <a:xfrm>
                <a:off x="2319838" y="3855813"/>
                <a:ext cx="604800" cy="17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Buffers</a:t>
                </a:r>
                <a:endParaRPr sz="1000">
                  <a:solidFill>
                    <a:srgbClr val="999999"/>
                  </a:solidFill>
                  <a:latin typeface="PT Sans"/>
                  <a:ea typeface="PT Sans"/>
                  <a:cs typeface="PT Sans"/>
                  <a:sym typeface="PT Sans"/>
                </a:endParaRPr>
              </a:p>
            </p:txBody>
          </p:sp>
          <p:cxnSp>
            <p:nvCxnSpPr>
              <p:cNvPr id="193" name="Google Shape;193;p29"/>
              <p:cNvCxnSpPr>
                <a:stCxn id="194" idx="2"/>
                <a:endCxn id="153" idx="0"/>
              </p:cNvCxnSpPr>
              <p:nvPr/>
            </p:nvCxnSpPr>
            <p:spPr>
              <a:xfrm flipH="1" rot="-5400000">
                <a:off x="3670825" y="1701937"/>
                <a:ext cx="375600" cy="971700"/>
              </a:xfrm>
              <a:prstGeom prst="curvedConnector3">
                <a:avLst>
                  <a:gd fmla="val 50010" name="adj1"/>
                </a:avLst>
              </a:prstGeom>
              <a:noFill/>
              <a:ln cap="flat" cmpd="sng" w="9525">
                <a:solidFill>
                  <a:srgbClr val="FFFFFF"/>
                </a:solidFill>
                <a:prstDash val="solid"/>
                <a:round/>
                <a:headEnd len="med" w="med" type="none"/>
                <a:tailEnd len="med" w="med" type="triangle"/>
              </a:ln>
            </p:spPr>
          </p:cxnSp>
          <p:cxnSp>
            <p:nvCxnSpPr>
              <p:cNvPr id="195" name="Google Shape;195;p29"/>
              <p:cNvCxnSpPr>
                <a:stCxn id="194" idx="2"/>
                <a:endCxn id="155" idx="0"/>
              </p:cNvCxnSpPr>
              <p:nvPr/>
            </p:nvCxnSpPr>
            <p:spPr>
              <a:xfrm rot="5400000">
                <a:off x="2813275" y="1780687"/>
                <a:ext cx="340200" cy="778800"/>
              </a:xfrm>
              <a:prstGeom prst="curvedConnector3">
                <a:avLst>
                  <a:gd fmla="val 50020" name="adj1"/>
                </a:avLst>
              </a:prstGeom>
              <a:noFill/>
              <a:ln cap="flat" cmpd="sng" w="9525">
                <a:solidFill>
                  <a:srgbClr val="FFFFFF"/>
                </a:solidFill>
                <a:prstDash val="solid"/>
                <a:round/>
                <a:headEnd len="med" w="med" type="none"/>
                <a:tailEnd len="med" w="med" type="triangle"/>
              </a:ln>
            </p:spPr>
          </p:cxnSp>
          <p:sp>
            <p:nvSpPr>
              <p:cNvPr id="172" name="Google Shape;172;p29"/>
              <p:cNvSpPr/>
              <p:nvPr/>
            </p:nvSpPr>
            <p:spPr>
              <a:xfrm>
                <a:off x="2813000" y="3218613"/>
                <a:ext cx="1112400" cy="2715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JitRt</a:t>
                </a:r>
                <a:endParaRPr sz="1200">
                  <a:solidFill>
                    <a:srgbClr val="FFFFFF"/>
                  </a:solidFill>
                  <a:latin typeface="PT Sans"/>
                  <a:ea typeface="PT Sans"/>
                  <a:cs typeface="PT Sans"/>
                  <a:sym typeface="PT Sans"/>
                </a:endParaRPr>
              </a:p>
            </p:txBody>
          </p:sp>
          <p:cxnSp>
            <p:nvCxnSpPr>
              <p:cNvPr id="196" name="Google Shape;196;p29"/>
              <p:cNvCxnSpPr>
                <a:stCxn id="172" idx="2"/>
                <a:endCxn id="158" idx="0"/>
              </p:cNvCxnSpPr>
              <p:nvPr/>
            </p:nvCxnSpPr>
            <p:spPr>
              <a:xfrm>
                <a:off x="3369200" y="3490113"/>
                <a:ext cx="0" cy="617100"/>
              </a:xfrm>
              <a:prstGeom prst="straightConnector1">
                <a:avLst/>
              </a:prstGeom>
              <a:noFill/>
              <a:ln cap="flat" cmpd="sng" w="9525">
                <a:solidFill>
                  <a:srgbClr val="FFFFFF"/>
                </a:solidFill>
                <a:prstDash val="solid"/>
                <a:round/>
                <a:headEnd len="med" w="med" type="none"/>
                <a:tailEnd len="med" w="med" type="triangle"/>
              </a:ln>
            </p:spPr>
          </p:cxnSp>
          <p:cxnSp>
            <p:nvCxnSpPr>
              <p:cNvPr id="197" name="Google Shape;197;p29"/>
              <p:cNvCxnSpPr>
                <a:stCxn id="157" idx="2"/>
                <a:endCxn id="172" idx="0"/>
              </p:cNvCxnSpPr>
              <p:nvPr/>
            </p:nvCxnSpPr>
            <p:spPr>
              <a:xfrm rot="5400000">
                <a:off x="3741850" y="2616175"/>
                <a:ext cx="229800" cy="975300"/>
              </a:xfrm>
              <a:prstGeom prst="curvedConnector3">
                <a:avLst>
                  <a:gd fmla="val 49976" name="adj1"/>
                </a:avLst>
              </a:prstGeom>
              <a:noFill/>
              <a:ln cap="flat" cmpd="sng" w="9525">
                <a:solidFill>
                  <a:srgbClr val="FFFFFF"/>
                </a:solidFill>
                <a:prstDash val="solid"/>
                <a:round/>
                <a:headEnd len="med" w="med" type="none"/>
                <a:tailEnd len="med" w="med" type="triangle"/>
              </a:ln>
            </p:spPr>
          </p:cxnSp>
          <p:sp>
            <p:nvSpPr>
              <p:cNvPr id="198" name="Google Shape;198;p29"/>
              <p:cNvSpPr txBox="1"/>
              <p:nvPr/>
            </p:nvSpPr>
            <p:spPr>
              <a:xfrm>
                <a:off x="2143575" y="2864536"/>
                <a:ext cx="695700" cy="178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CUDA</a:t>
                </a:r>
                <a:endParaRPr sz="1000">
                  <a:solidFill>
                    <a:srgbClr val="999999"/>
                  </a:solidFill>
                  <a:latin typeface="PT Sans"/>
                  <a:ea typeface="PT Sans"/>
                  <a:cs typeface="PT Sans"/>
                  <a:sym typeface="PT Sans"/>
                </a:endParaRPr>
              </a:p>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binary</a:t>
                </a:r>
                <a:endParaRPr sz="1000">
                  <a:solidFill>
                    <a:srgbClr val="999999"/>
                  </a:solidFill>
                  <a:latin typeface="PT Sans"/>
                  <a:ea typeface="PT Sans"/>
                  <a:cs typeface="PT Sans"/>
                  <a:sym typeface="PT Sans"/>
                </a:endParaRPr>
              </a:p>
            </p:txBody>
          </p:sp>
          <p:sp>
            <p:nvSpPr>
              <p:cNvPr id="194" name="Google Shape;194;p29"/>
              <p:cNvSpPr/>
              <p:nvPr/>
            </p:nvSpPr>
            <p:spPr>
              <a:xfrm>
                <a:off x="2622025" y="1784887"/>
                <a:ext cx="1501500" cy="215100"/>
              </a:xfrm>
              <a:prstGeom prst="roundRect">
                <a:avLst>
                  <a:gd fmla="val 23998" name="adj"/>
                </a:avLst>
              </a:prstGeom>
              <a:solidFill>
                <a:srgbClr val="EA8600"/>
              </a:solid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Fusion</a:t>
                </a:r>
                <a:endParaRPr sz="1200">
                  <a:solidFill>
                    <a:srgbClr val="FFFFFF"/>
                  </a:solidFill>
                  <a:latin typeface="PT Sans"/>
                  <a:ea typeface="PT Sans"/>
                  <a:cs typeface="PT Sans"/>
                  <a:sym typeface="PT Sans"/>
                </a:endParaRPr>
              </a:p>
            </p:txBody>
          </p:sp>
          <p:cxnSp>
            <p:nvCxnSpPr>
              <p:cNvPr id="199" name="Google Shape;199;p29"/>
              <p:cNvCxnSpPr>
                <a:stCxn id="152" idx="2"/>
                <a:endCxn id="194" idx="0"/>
              </p:cNvCxnSpPr>
              <p:nvPr/>
            </p:nvCxnSpPr>
            <p:spPr>
              <a:xfrm>
                <a:off x="3372775" y="1606237"/>
                <a:ext cx="0" cy="178800"/>
              </a:xfrm>
              <a:prstGeom prst="straightConnector1">
                <a:avLst/>
              </a:prstGeom>
              <a:noFill/>
              <a:ln cap="flat" cmpd="sng" w="9525">
                <a:solidFill>
                  <a:srgbClr val="FFFFFF"/>
                </a:solidFill>
                <a:prstDash val="solid"/>
                <a:round/>
                <a:headEnd len="med" w="med" type="none"/>
                <a:tailEnd len="med" w="med" type="triangle"/>
              </a:ln>
            </p:spPr>
          </p:cxnSp>
          <p:sp>
            <p:nvSpPr>
              <p:cNvPr id="200" name="Google Shape;200;p29"/>
              <p:cNvSpPr txBox="1"/>
              <p:nvPr/>
            </p:nvSpPr>
            <p:spPr>
              <a:xfrm>
                <a:off x="3788200" y="2013150"/>
                <a:ext cx="1398600" cy="17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rgbClr val="999999"/>
                    </a:solidFill>
                    <a:latin typeface="PT Sans"/>
                    <a:ea typeface="PT Sans"/>
                    <a:cs typeface="PT Sans"/>
                    <a:sym typeface="PT Sans"/>
                  </a:rPr>
                  <a:t>HLO (w/ fusions &amp; above)</a:t>
                </a:r>
                <a:endParaRPr sz="1000">
                  <a:solidFill>
                    <a:srgbClr val="999999"/>
                  </a:solidFill>
                  <a:latin typeface="PT Sans"/>
                  <a:ea typeface="PT Sans"/>
                  <a:cs typeface="PT Sans"/>
                  <a:sym typeface="PT Sans"/>
                </a:endParaRPr>
              </a:p>
            </p:txBody>
          </p:sp>
          <p:sp>
            <p:nvSpPr>
              <p:cNvPr id="201" name="Google Shape;201;p29"/>
              <p:cNvSpPr/>
              <p:nvPr/>
            </p:nvSpPr>
            <p:spPr>
              <a:xfrm>
                <a:off x="198300" y="458337"/>
                <a:ext cx="15015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Autotuning</a:t>
                </a:r>
                <a:endParaRPr sz="1200">
                  <a:solidFill>
                    <a:srgbClr val="FFFFFF"/>
                  </a:solidFill>
                  <a:latin typeface="PT Sans"/>
                  <a:ea typeface="PT Sans"/>
                  <a:cs typeface="PT Sans"/>
                  <a:sym typeface="PT Sans"/>
                </a:endParaRPr>
              </a:p>
            </p:txBody>
          </p:sp>
          <p:sp>
            <p:nvSpPr>
              <p:cNvPr id="202" name="Google Shape;202;p29"/>
              <p:cNvSpPr/>
              <p:nvPr/>
            </p:nvSpPr>
            <p:spPr>
              <a:xfrm>
                <a:off x="198300" y="742375"/>
                <a:ext cx="1501500" cy="215100"/>
              </a:xfrm>
              <a:prstGeom prst="roundRect">
                <a:avLst>
                  <a:gd fmla="val 23998" name="adj"/>
                </a:avLst>
              </a:prstGeom>
              <a:noFill/>
              <a:ln cap="flat" cmpd="sng" w="9525">
                <a:solidFill>
                  <a:srgbClr val="4A86E8"/>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200">
                    <a:solidFill>
                      <a:srgbClr val="FFFFFF"/>
                    </a:solidFill>
                    <a:latin typeface="PT Sans"/>
                    <a:ea typeface="PT Sans"/>
                    <a:cs typeface="PT Sans"/>
                    <a:sym typeface="PT Sans"/>
                  </a:rPr>
                  <a:t>Cost Model</a:t>
                </a:r>
                <a:endParaRPr sz="1200">
                  <a:solidFill>
                    <a:srgbClr val="FFFFFF"/>
                  </a:solidFill>
                  <a:latin typeface="PT Sans"/>
                  <a:ea typeface="PT Sans"/>
                  <a:cs typeface="PT Sans"/>
                  <a:sym typeface="PT Sans"/>
                </a:endParaRPr>
              </a:p>
            </p:txBody>
          </p:sp>
          <p:cxnSp>
            <p:nvCxnSpPr>
              <p:cNvPr id="203" name="Google Shape;203;p29"/>
              <p:cNvCxnSpPr/>
              <p:nvPr/>
            </p:nvCxnSpPr>
            <p:spPr>
              <a:xfrm rot="10800000">
                <a:off x="1891075" y="565875"/>
                <a:ext cx="87900" cy="0"/>
              </a:xfrm>
              <a:prstGeom prst="straightConnector1">
                <a:avLst/>
              </a:prstGeom>
              <a:noFill/>
              <a:ln cap="flat" cmpd="sng" w="9525">
                <a:solidFill>
                  <a:srgbClr val="FFFFFF"/>
                </a:solidFill>
                <a:prstDash val="solid"/>
                <a:round/>
                <a:headEnd len="med" w="med" type="none"/>
                <a:tailEnd len="med" w="med" type="triangle"/>
              </a:ln>
            </p:spPr>
          </p:cxnSp>
          <p:cxnSp>
            <p:nvCxnSpPr>
              <p:cNvPr id="204" name="Google Shape;204;p29"/>
              <p:cNvCxnSpPr/>
              <p:nvPr/>
            </p:nvCxnSpPr>
            <p:spPr>
              <a:xfrm rot="10800000">
                <a:off x="1883125" y="849925"/>
                <a:ext cx="103800" cy="0"/>
              </a:xfrm>
              <a:prstGeom prst="straightConnector1">
                <a:avLst/>
              </a:prstGeom>
              <a:noFill/>
              <a:ln cap="flat" cmpd="sng" w="9525">
                <a:solidFill>
                  <a:srgbClr val="FFFFFF"/>
                </a:solidFill>
                <a:prstDash val="solid"/>
                <a:round/>
                <a:headEnd len="med" w="med" type="none"/>
                <a:tailEnd len="med" w="med" type="triangle"/>
              </a:ln>
            </p:spPr>
          </p:cxnSp>
        </p:grpSp>
        <p:cxnSp>
          <p:nvCxnSpPr>
            <p:cNvPr id="205" name="Google Shape;205;p29"/>
            <p:cNvCxnSpPr>
              <a:stCxn id="194" idx="2"/>
              <a:endCxn id="172" idx="0"/>
            </p:cNvCxnSpPr>
            <p:nvPr/>
          </p:nvCxnSpPr>
          <p:spPr>
            <a:xfrm flipH="1">
              <a:off x="3369175" y="1999987"/>
              <a:ext cx="3600" cy="1218600"/>
            </a:xfrm>
            <a:prstGeom prst="straightConnector1">
              <a:avLst/>
            </a:prstGeom>
            <a:noFill/>
            <a:ln cap="flat" cmpd="sng" w="9525">
              <a:solidFill>
                <a:srgbClr val="FFFFFF"/>
              </a:solidFill>
              <a:prstDash val="solid"/>
              <a:round/>
              <a:headEnd len="med" w="med" type="none"/>
              <a:tailEnd len="med" w="med" type="triangl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09" name="Shape 209"/>
        <p:cNvGrpSpPr/>
        <p:nvPr/>
      </p:nvGrpSpPr>
      <p:grpSpPr>
        <a:xfrm>
          <a:off x="0" y="0"/>
          <a:ext cx="0" cy="0"/>
          <a:chOff x="0" y="0"/>
          <a:chExt cx="0" cy="0"/>
        </a:xfrm>
      </p:grpSpPr>
      <p:sp>
        <p:nvSpPr>
          <p:cNvPr id="210" name="Google Shape;210;p30"/>
          <p:cNvSpPr txBox="1"/>
          <p:nvPr/>
        </p:nvSpPr>
        <p:spPr>
          <a:xfrm>
            <a:off x="231475" y="125900"/>
            <a:ext cx="8912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GPU Fusion</a:t>
            </a:r>
            <a:endParaRPr b="1">
              <a:solidFill>
                <a:srgbClr val="6FB7E1"/>
              </a:solidFill>
              <a:latin typeface="PT Sans"/>
              <a:ea typeface="PT Sans"/>
              <a:cs typeface="PT Sans"/>
              <a:sym typeface="PT Sans"/>
            </a:endParaRPr>
          </a:p>
        </p:txBody>
      </p:sp>
      <p:sp>
        <p:nvSpPr>
          <p:cNvPr id="211" name="Google Shape;211;p30"/>
          <p:cNvSpPr txBox="1"/>
          <p:nvPr/>
        </p:nvSpPr>
        <p:spPr>
          <a:xfrm>
            <a:off x="231475" y="2571750"/>
            <a:ext cx="5703900" cy="19914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Merging multiple instructions into a single kernel</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Only fusion input/output is written to device memory</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Intermediate values are passed inside registers/shared memory</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Reduces memory bandwidth</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Improves device occupancy</a:t>
            </a:r>
            <a:endParaRPr sz="1500">
              <a:solidFill>
                <a:schemeClr val="lt1"/>
              </a:solidFill>
              <a:latin typeface="PT Sans"/>
              <a:ea typeface="PT Sans"/>
              <a:cs typeface="PT Sans"/>
              <a:sym typeface="PT Sans"/>
            </a:endParaRPr>
          </a:p>
        </p:txBody>
      </p:sp>
      <p:pic>
        <p:nvPicPr>
          <p:cNvPr id="212" name="Google Shape;212;p30"/>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13" name="Google Shape;213;p30"/>
          <p:cNvPicPr preferRelativeResize="0"/>
          <p:nvPr/>
        </p:nvPicPr>
        <p:blipFill rotWithShape="1">
          <a:blip r:embed="rId4">
            <a:alphaModFix amt="40000"/>
          </a:blip>
          <a:srcRect b="0" l="0" r="0" t="0"/>
          <a:stretch/>
        </p:blipFill>
        <p:spPr>
          <a:xfrm>
            <a:off x="2658084" y="10608009"/>
            <a:ext cx="1723200" cy="1251300"/>
          </a:xfrm>
          <a:prstGeom prst="rect">
            <a:avLst/>
          </a:prstGeom>
          <a:noFill/>
          <a:ln>
            <a:noFill/>
          </a:ln>
        </p:spPr>
      </p:pic>
      <p:grpSp>
        <p:nvGrpSpPr>
          <p:cNvPr id="214" name="Google Shape;214;p30"/>
          <p:cNvGrpSpPr/>
          <p:nvPr/>
        </p:nvGrpSpPr>
        <p:grpSpPr>
          <a:xfrm>
            <a:off x="231475" y="695000"/>
            <a:ext cx="8745075" cy="2142600"/>
            <a:chOff x="246375" y="2654300"/>
            <a:chExt cx="8745075" cy="2142600"/>
          </a:xfrm>
        </p:grpSpPr>
        <p:sp>
          <p:nvSpPr>
            <p:cNvPr id="215" name="Google Shape;215;p30"/>
            <p:cNvSpPr txBox="1"/>
            <p:nvPr/>
          </p:nvSpPr>
          <p:spPr>
            <a:xfrm>
              <a:off x="246375" y="2654300"/>
              <a:ext cx="4425900" cy="214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1200">
                  <a:solidFill>
                    <a:schemeClr val="lt1"/>
                  </a:solidFill>
                  <a:latin typeface="Roboto Mono"/>
                  <a:ea typeface="Roboto Mono"/>
                  <a:cs typeface="Roboto Mono"/>
                  <a:sym typeface="Roboto Mono"/>
                </a:rPr>
                <a:t>__global__</a:t>
              </a: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void</a:t>
              </a:r>
              <a:r>
                <a:rPr lang="en" sz="1200">
                  <a:solidFill>
                    <a:schemeClr val="lt1"/>
                  </a:solidFill>
                  <a:latin typeface="Roboto Mono"/>
                  <a:ea typeface="Roboto Mono"/>
                  <a:cs typeface="Roboto Mono"/>
                  <a:sym typeface="Roboto Mono"/>
                </a:rPr>
                <a:t> Multiply(</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a, </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x) {</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int</a:t>
              </a:r>
              <a:r>
                <a:rPr lang="en" sz="1200">
                  <a:solidFill>
                    <a:schemeClr val="lt1"/>
                  </a:solidFill>
                  <a:latin typeface="Roboto Mono"/>
                  <a:ea typeface="Roboto Mono"/>
                  <a:cs typeface="Roboto Mono"/>
                  <a:sym typeface="Roboto Mono"/>
                </a:rPr>
                <a:t> idx = threadIdx.x;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x[idx] = a * x[idx];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b="1" lang="en" sz="1200">
                  <a:solidFill>
                    <a:schemeClr val="lt1"/>
                  </a:solidFill>
                  <a:latin typeface="Roboto Mono"/>
                  <a:ea typeface="Roboto Mono"/>
                  <a:cs typeface="Roboto Mono"/>
                  <a:sym typeface="Roboto Mono"/>
                </a:rPr>
                <a:t>__global__</a:t>
              </a: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void</a:t>
              </a:r>
              <a:r>
                <a:rPr lang="en" sz="1200">
                  <a:solidFill>
                    <a:schemeClr val="lt1"/>
                  </a:solidFill>
                  <a:latin typeface="Roboto Mono"/>
                  <a:ea typeface="Roboto Mono"/>
                  <a:cs typeface="Roboto Mono"/>
                  <a:sym typeface="Roboto Mono"/>
                </a:rPr>
                <a:t> Add(</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x, </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y) {</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int</a:t>
              </a:r>
              <a:r>
                <a:rPr lang="en" sz="1200">
                  <a:solidFill>
                    <a:schemeClr val="lt1"/>
                  </a:solidFill>
                  <a:latin typeface="Roboto Mono"/>
                  <a:ea typeface="Roboto Mono"/>
                  <a:cs typeface="Roboto Mono"/>
                  <a:sym typeface="Roboto Mono"/>
                </a:rPr>
                <a:t> idx = threadIdx.x;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x[idx] = x[idx] + y[idx];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t/>
              </a:r>
              <a:endParaRPr sz="1200">
                <a:solidFill>
                  <a:schemeClr val="lt1"/>
                </a:solidFill>
                <a:latin typeface="Roboto Mono"/>
                <a:ea typeface="Roboto Mono"/>
                <a:cs typeface="Roboto Mono"/>
                <a:sym typeface="Roboto Mono"/>
              </a:endParaRPr>
            </a:p>
          </p:txBody>
        </p:sp>
        <p:sp>
          <p:nvSpPr>
            <p:cNvPr id="216" name="Google Shape;216;p30"/>
            <p:cNvSpPr txBox="1"/>
            <p:nvPr/>
          </p:nvSpPr>
          <p:spPr>
            <a:xfrm>
              <a:off x="5414850" y="2974325"/>
              <a:ext cx="3576600" cy="1699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1200">
                  <a:solidFill>
                    <a:schemeClr val="lt1"/>
                  </a:solidFill>
                  <a:latin typeface="Roboto Mono"/>
                  <a:ea typeface="Roboto Mono"/>
                  <a:cs typeface="Roboto Mono"/>
                  <a:sym typeface="Roboto Mono"/>
                </a:rPr>
                <a:t>__global__</a:t>
              </a: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void</a:t>
              </a:r>
              <a:r>
                <a:rPr lang="en" sz="1200">
                  <a:solidFill>
                    <a:schemeClr val="lt1"/>
                  </a:solidFill>
                  <a:latin typeface="Roboto Mono"/>
                  <a:ea typeface="Roboto Mono"/>
                  <a:cs typeface="Roboto Mono"/>
                  <a:sym typeface="Roboto Mono"/>
                </a:rPr>
                <a:t> FusedMulAdd(</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a,</a:t>
              </a:r>
              <a:endParaRPr sz="1200">
                <a:solidFill>
                  <a:schemeClr val="lt1"/>
                </a:solidFill>
                <a:latin typeface="Roboto Mono"/>
                <a:ea typeface="Roboto Mono"/>
                <a:cs typeface="Roboto Mono"/>
                <a:sym typeface="Roboto Mono"/>
              </a:endParaRPr>
            </a:p>
            <a:p>
              <a:pPr indent="457200" lvl="0" marL="457200" rtl="0" algn="l">
                <a:lnSpc>
                  <a:spcPct val="120000"/>
                </a:lnSpc>
                <a:spcBef>
                  <a:spcPts val="0"/>
                </a:spcBef>
                <a:spcAft>
                  <a:spcPts val="0"/>
                </a:spcAft>
                <a:buNone/>
              </a:pP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x, </a:t>
              </a:r>
              <a:r>
                <a:rPr b="1" lang="en" sz="1200">
                  <a:solidFill>
                    <a:schemeClr val="lt1"/>
                  </a:solidFill>
                  <a:latin typeface="Roboto Mono"/>
                  <a:ea typeface="Roboto Mono"/>
                  <a:cs typeface="Roboto Mono"/>
                  <a:sym typeface="Roboto Mono"/>
                </a:rPr>
                <a:t>float</a:t>
              </a:r>
              <a:r>
                <a:rPr lang="en" sz="1200">
                  <a:solidFill>
                    <a:schemeClr val="lt1"/>
                  </a:solidFill>
                  <a:latin typeface="Roboto Mono"/>
                  <a:ea typeface="Roboto Mono"/>
                  <a:cs typeface="Roboto Mono"/>
                  <a:sym typeface="Roboto Mono"/>
                </a:rPr>
                <a:t>* y) {</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a:t>
              </a:r>
              <a:r>
                <a:rPr b="1" lang="en" sz="1200">
                  <a:solidFill>
                    <a:schemeClr val="lt1"/>
                  </a:solidFill>
                  <a:latin typeface="Roboto Mono"/>
                  <a:ea typeface="Roboto Mono"/>
                  <a:cs typeface="Roboto Mono"/>
                  <a:sym typeface="Roboto Mono"/>
                </a:rPr>
                <a:t>int</a:t>
              </a:r>
              <a:r>
                <a:rPr lang="en" sz="1200">
                  <a:solidFill>
                    <a:schemeClr val="lt1"/>
                  </a:solidFill>
                  <a:latin typeface="Roboto Mono"/>
                  <a:ea typeface="Roboto Mono"/>
                  <a:cs typeface="Roboto Mono"/>
                  <a:sym typeface="Roboto Mono"/>
                </a:rPr>
                <a:t> idx = threadIdx.x;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  x[idx] = a * x[idx] + y[idx];</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rPr lang="en" sz="1200">
                  <a:solidFill>
                    <a:schemeClr val="lt1"/>
                  </a:solidFill>
                  <a:latin typeface="Roboto Mono"/>
                  <a:ea typeface="Roboto Mono"/>
                  <a:cs typeface="Roboto Mono"/>
                  <a:sym typeface="Roboto Mono"/>
                </a:rPr>
                <a:t>}</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t/>
              </a:r>
              <a:endParaRPr sz="1200">
                <a:solidFill>
                  <a:schemeClr val="lt1"/>
                </a:solidFill>
                <a:latin typeface="Roboto Mono"/>
                <a:ea typeface="Roboto Mono"/>
                <a:cs typeface="Roboto Mono"/>
                <a:sym typeface="Roboto Mono"/>
              </a:endParaRPr>
            </a:p>
            <a:p>
              <a:pPr indent="0" lvl="0" marL="0" rtl="0" algn="l">
                <a:lnSpc>
                  <a:spcPct val="120000"/>
                </a:lnSpc>
                <a:spcBef>
                  <a:spcPts val="0"/>
                </a:spcBef>
                <a:spcAft>
                  <a:spcPts val="0"/>
                </a:spcAft>
                <a:buNone/>
              </a:pPr>
              <a:r>
                <a:t/>
              </a:r>
              <a:endParaRPr sz="1200">
                <a:solidFill>
                  <a:schemeClr val="lt1"/>
                </a:solidFill>
                <a:latin typeface="Roboto Mono"/>
                <a:ea typeface="Roboto Mono"/>
                <a:cs typeface="Roboto Mono"/>
                <a:sym typeface="Roboto Mono"/>
              </a:endParaRPr>
            </a:p>
          </p:txBody>
        </p:sp>
        <p:grpSp>
          <p:nvGrpSpPr>
            <p:cNvPr id="217" name="Google Shape;217;p30"/>
            <p:cNvGrpSpPr/>
            <p:nvPr/>
          </p:nvGrpSpPr>
          <p:grpSpPr>
            <a:xfrm>
              <a:off x="4586963" y="3332650"/>
              <a:ext cx="913200" cy="415500"/>
              <a:chOff x="4311300" y="3332650"/>
              <a:chExt cx="913200" cy="415500"/>
            </a:xfrm>
          </p:grpSpPr>
          <p:sp>
            <p:nvSpPr>
              <p:cNvPr id="218" name="Google Shape;218;p30"/>
              <p:cNvSpPr txBox="1"/>
              <p:nvPr/>
            </p:nvSpPr>
            <p:spPr>
              <a:xfrm>
                <a:off x="4311750" y="3332650"/>
                <a:ext cx="91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Google Sans"/>
                    <a:ea typeface="Google Sans"/>
                    <a:cs typeface="Google Sans"/>
                    <a:sym typeface="Google Sans"/>
                  </a:rPr>
                  <a:t>Fusion</a:t>
                </a:r>
                <a:endParaRPr sz="1500">
                  <a:solidFill>
                    <a:schemeClr val="lt1"/>
                  </a:solidFill>
                  <a:latin typeface="Google Sans"/>
                  <a:ea typeface="Google Sans"/>
                  <a:cs typeface="Google Sans"/>
                  <a:sym typeface="Google Sans"/>
                </a:endParaRPr>
              </a:p>
            </p:txBody>
          </p:sp>
          <p:cxnSp>
            <p:nvCxnSpPr>
              <p:cNvPr id="219" name="Google Shape;219;p30"/>
              <p:cNvCxnSpPr/>
              <p:nvPr/>
            </p:nvCxnSpPr>
            <p:spPr>
              <a:xfrm>
                <a:off x="4311300" y="3386400"/>
                <a:ext cx="913200" cy="0"/>
              </a:xfrm>
              <a:prstGeom prst="straightConnector1">
                <a:avLst/>
              </a:prstGeom>
              <a:noFill/>
              <a:ln cap="flat" cmpd="sng" w="9525">
                <a:solidFill>
                  <a:srgbClr val="F8F9FA"/>
                </a:solidFill>
                <a:prstDash val="solid"/>
                <a:round/>
                <a:headEnd len="med" w="med" type="none"/>
                <a:tailEnd len="med" w="med" type="triangle"/>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23" name="Shape 223"/>
        <p:cNvGrpSpPr/>
        <p:nvPr/>
      </p:nvGrpSpPr>
      <p:grpSpPr>
        <a:xfrm>
          <a:off x="0" y="0"/>
          <a:ext cx="0" cy="0"/>
          <a:chOff x="0" y="0"/>
          <a:chExt cx="0" cy="0"/>
        </a:xfrm>
      </p:grpSpPr>
      <p:sp>
        <p:nvSpPr>
          <p:cNvPr id="224" name="Google Shape;224;p31"/>
          <p:cNvSpPr txBox="1"/>
          <p:nvPr/>
        </p:nvSpPr>
        <p:spPr>
          <a:xfrm>
            <a:off x="231475" y="125900"/>
            <a:ext cx="8912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XLA Fusion</a:t>
            </a:r>
            <a:endParaRPr b="1">
              <a:solidFill>
                <a:srgbClr val="6FB7E1"/>
              </a:solidFill>
              <a:latin typeface="PT Sans"/>
              <a:ea typeface="PT Sans"/>
              <a:cs typeface="PT Sans"/>
              <a:sym typeface="PT Sans"/>
            </a:endParaRPr>
          </a:p>
        </p:txBody>
      </p:sp>
      <p:sp>
        <p:nvSpPr>
          <p:cNvPr id="225" name="Google Shape;225;p31"/>
          <p:cNvSpPr txBox="1"/>
          <p:nvPr/>
        </p:nvSpPr>
        <p:spPr>
          <a:xfrm>
            <a:off x="231475" y="874875"/>
            <a:ext cx="4499100" cy="35091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Clustering computation graph</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Single fusion == single CUDA kernel</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Intermediate </a:t>
            </a:r>
            <a:r>
              <a:rPr lang="en" sz="1500">
                <a:solidFill>
                  <a:schemeClr val="lt1"/>
                </a:solidFill>
                <a:latin typeface="PT Sans"/>
                <a:ea typeface="PT Sans"/>
                <a:cs typeface="PT Sans"/>
                <a:sym typeface="PT Sans"/>
              </a:rPr>
              <a:t>instructions</a:t>
            </a:r>
            <a:r>
              <a:rPr lang="en" sz="1500">
                <a:solidFill>
                  <a:schemeClr val="lt1"/>
                </a:solidFill>
                <a:latin typeface="PT Sans"/>
                <a:ea typeface="PT Sans"/>
                <a:cs typeface="PT Sans"/>
                <a:sym typeface="PT Sans"/>
              </a:rPr>
              <a:t> are not materialized</a:t>
            </a:r>
            <a:endParaRPr sz="1500">
              <a:solidFill>
                <a:schemeClr val="lt1"/>
              </a:solidFill>
              <a:latin typeface="PT Sans"/>
              <a:ea typeface="PT Sans"/>
              <a:cs typeface="PT Sans"/>
              <a:sym typeface="PT Sans"/>
            </a:endParaRPr>
          </a:p>
          <a:p>
            <a:pPr indent="0" lvl="0" marL="32004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Passed in registers or </a:t>
            </a:r>
            <a:r>
              <a:rPr lang="en" sz="1500">
                <a:solidFill>
                  <a:schemeClr val="lt1"/>
                </a:solidFill>
                <a:latin typeface="PT Sans"/>
                <a:ea typeface="PT Sans"/>
                <a:cs typeface="PT Sans"/>
                <a:sym typeface="PT Sans"/>
              </a:rPr>
              <a:t>__</a:t>
            </a:r>
            <a:r>
              <a:rPr lang="en" sz="1500">
                <a:solidFill>
                  <a:schemeClr val="lt1"/>
                </a:solidFill>
                <a:latin typeface="PT Sans"/>
                <a:ea typeface="PT Sans"/>
                <a:cs typeface="PT Sans"/>
                <a:sym typeface="PT Sans"/>
              </a:rPr>
              <a:t>share</a:t>
            </a:r>
            <a:r>
              <a:rPr lang="en" sz="1500">
                <a:solidFill>
                  <a:schemeClr val="lt1"/>
                </a:solidFill>
                <a:latin typeface="PT Sans"/>
                <a:ea typeface="PT Sans"/>
                <a:cs typeface="PT Sans"/>
                <a:sym typeface="PT Sans"/>
              </a:rPr>
              <a:t>d__</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Saves bandwidth</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Fusion limits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Compute limit</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Shared memory limit</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Register limit</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 </a:t>
            </a:r>
            <a:endParaRPr sz="1500">
              <a:solidFill>
                <a:schemeClr val="lt1"/>
              </a:solidFill>
              <a:latin typeface="PT Sans"/>
              <a:ea typeface="PT Sans"/>
              <a:cs typeface="PT Sans"/>
              <a:sym typeface="PT Sans"/>
            </a:endParaRPr>
          </a:p>
        </p:txBody>
      </p:sp>
      <p:pic>
        <p:nvPicPr>
          <p:cNvPr id="226" name="Google Shape;226;p31"/>
          <p:cNvPicPr preferRelativeResize="0"/>
          <p:nvPr/>
        </p:nvPicPr>
        <p:blipFill>
          <a:blip r:embed="rId4">
            <a:alphaModFix/>
          </a:blip>
          <a:stretch>
            <a:fillRect/>
          </a:stretch>
        </p:blipFill>
        <p:spPr>
          <a:xfrm>
            <a:off x="485163" y="4673524"/>
            <a:ext cx="1030013" cy="263399"/>
          </a:xfrm>
          <a:prstGeom prst="rect">
            <a:avLst/>
          </a:prstGeom>
          <a:noFill/>
          <a:ln>
            <a:noFill/>
          </a:ln>
        </p:spPr>
      </p:pic>
      <p:pic>
        <p:nvPicPr>
          <p:cNvPr id="227" name="Google Shape;227;p31"/>
          <p:cNvPicPr preferRelativeResize="0"/>
          <p:nvPr/>
        </p:nvPicPr>
        <p:blipFill>
          <a:blip r:embed="rId5">
            <a:alphaModFix/>
          </a:blip>
          <a:stretch>
            <a:fillRect/>
          </a:stretch>
        </p:blipFill>
        <p:spPr>
          <a:xfrm>
            <a:off x="4436425" y="966700"/>
            <a:ext cx="4641775" cy="3210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31" name="Shape 231"/>
        <p:cNvGrpSpPr/>
        <p:nvPr/>
      </p:nvGrpSpPr>
      <p:grpSpPr>
        <a:xfrm>
          <a:off x="0" y="0"/>
          <a:ext cx="0" cy="0"/>
          <a:chOff x="0" y="0"/>
          <a:chExt cx="0" cy="0"/>
        </a:xfrm>
      </p:grpSpPr>
      <p:sp>
        <p:nvSpPr>
          <p:cNvPr id="232" name="Google Shape;232;p32"/>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Clustering HLO graph into Fusions</a:t>
            </a:r>
            <a:endParaRPr b="1">
              <a:solidFill>
                <a:srgbClr val="6FB7E1"/>
              </a:solidFill>
              <a:latin typeface="PT Sans"/>
              <a:ea typeface="PT Sans"/>
              <a:cs typeface="PT Sans"/>
              <a:sym typeface="PT Sans"/>
            </a:endParaRPr>
          </a:p>
        </p:txBody>
      </p:sp>
      <p:sp>
        <p:nvSpPr>
          <p:cNvPr id="233" name="Google Shape;233;p32"/>
          <p:cNvSpPr txBox="1"/>
          <p:nvPr/>
        </p:nvSpPr>
        <p:spPr>
          <a:xfrm>
            <a:off x="231475" y="874875"/>
            <a:ext cx="8496600" cy="16134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Start</a:t>
            </a:r>
            <a:r>
              <a:rPr lang="en" sz="1500">
                <a:solidFill>
                  <a:schemeClr val="lt1"/>
                </a:solidFill>
                <a:latin typeface="PT Sans"/>
                <a:ea typeface="PT Sans"/>
                <a:cs typeface="PT Sans"/>
                <a:sym typeface="PT Sans"/>
              </a:rPr>
              <a:t> fusions at complex (“root”) operations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E.g. matmuls</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Fixed tiled codegen “recipe”</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Grow fusions (add black dots) with tiling-</a:t>
            </a:r>
            <a:r>
              <a:rPr lang="en" sz="1500">
                <a:solidFill>
                  <a:schemeClr val="lt1"/>
                </a:solidFill>
                <a:latin typeface="PT Sans"/>
                <a:ea typeface="PT Sans"/>
                <a:cs typeface="PT Sans"/>
                <a:sym typeface="PT Sans"/>
              </a:rPr>
              <a:t>compatible</a:t>
            </a:r>
            <a:r>
              <a:rPr b="1" lang="en" sz="1500">
                <a:solidFill>
                  <a:schemeClr val="lt1"/>
                </a:solidFill>
                <a:latin typeface="PT Sans"/>
                <a:ea typeface="PT Sans"/>
                <a:cs typeface="PT Sans"/>
                <a:sym typeface="PT Sans"/>
              </a:rPr>
              <a:t> </a:t>
            </a:r>
            <a:r>
              <a:rPr lang="en" sz="1500">
                <a:solidFill>
                  <a:schemeClr val="lt1"/>
                </a:solidFill>
                <a:latin typeface="PT Sans"/>
                <a:ea typeface="PT Sans"/>
                <a:cs typeface="PT Sans"/>
                <a:sym typeface="PT Sans"/>
              </a:rPr>
              <a:t>operations</a:t>
            </a:r>
            <a:endParaRPr sz="1500">
              <a:solidFill>
                <a:schemeClr val="lt1"/>
              </a:solidFill>
              <a:latin typeface="PT Sans"/>
              <a:ea typeface="PT Sans"/>
              <a:cs typeface="PT Sans"/>
              <a:sym typeface="PT Sans"/>
            </a:endParaRPr>
          </a:p>
          <a:p>
            <a:pPr indent="0" lvl="0" marL="91440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34" name="Google Shape;234;p32"/>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35" name="Google Shape;235;p32"/>
          <p:cNvPicPr preferRelativeResize="0"/>
          <p:nvPr/>
        </p:nvPicPr>
        <p:blipFill>
          <a:blip r:embed="rId4">
            <a:alphaModFix/>
          </a:blip>
          <a:stretch>
            <a:fillRect/>
          </a:stretch>
        </p:blipFill>
        <p:spPr>
          <a:xfrm>
            <a:off x="1771250" y="2488125"/>
            <a:ext cx="5520848" cy="265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39" name="Shape 239"/>
        <p:cNvGrpSpPr/>
        <p:nvPr/>
      </p:nvGrpSpPr>
      <p:grpSpPr>
        <a:xfrm>
          <a:off x="0" y="0"/>
          <a:ext cx="0" cy="0"/>
          <a:chOff x="0" y="0"/>
          <a:chExt cx="0" cy="0"/>
        </a:xfrm>
      </p:grpSpPr>
      <p:sp>
        <p:nvSpPr>
          <p:cNvPr id="240" name="Google Shape;240;p33"/>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From HLO Fusion to TritonIR</a:t>
            </a:r>
            <a:endParaRPr b="1">
              <a:solidFill>
                <a:srgbClr val="6FB7E1"/>
              </a:solidFill>
              <a:latin typeface="PT Sans"/>
              <a:ea typeface="PT Sans"/>
              <a:cs typeface="PT Sans"/>
              <a:sym typeface="PT Sans"/>
            </a:endParaRPr>
          </a:p>
        </p:txBody>
      </p:sp>
      <p:sp>
        <p:nvSpPr>
          <p:cNvPr id="241" name="Google Shape;241;p33"/>
          <p:cNvSpPr txBox="1"/>
          <p:nvPr/>
        </p:nvSpPr>
        <p:spPr>
          <a:xfrm>
            <a:off x="231475" y="874875"/>
            <a:ext cx="8496600" cy="35091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“Hero” instruction determines tiling pattern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0" marL="4572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For each instruction in the fusion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Determine mapping from its dimensions onto “hero” instruction dimensions</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Propagated by forwards/backwards projecting</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0" marL="4572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Once mapping is calculated</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Walk instructions in post order, run codegeneration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42" name="Google Shape;242;p33"/>
          <p:cNvPicPr preferRelativeResize="0"/>
          <p:nvPr/>
        </p:nvPicPr>
        <p:blipFill>
          <a:blip r:embed="rId3">
            <a:alphaModFix/>
          </a:blip>
          <a:stretch>
            <a:fillRect/>
          </a:stretch>
        </p:blipFill>
        <p:spPr>
          <a:xfrm>
            <a:off x="485163" y="4673524"/>
            <a:ext cx="1030013" cy="263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46" name="Shape 246"/>
        <p:cNvGrpSpPr/>
        <p:nvPr/>
      </p:nvGrpSpPr>
      <p:grpSpPr>
        <a:xfrm>
          <a:off x="0" y="0"/>
          <a:ext cx="0" cy="0"/>
          <a:chOff x="0" y="0"/>
          <a:chExt cx="0" cy="0"/>
        </a:xfrm>
      </p:grpSpPr>
      <p:sp>
        <p:nvSpPr>
          <p:cNvPr id="247" name="Google Shape;247;p34"/>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Dimension Mapping from Tiled Instruction</a:t>
            </a:r>
            <a:endParaRPr b="1">
              <a:solidFill>
                <a:srgbClr val="6FB7E1"/>
              </a:solidFill>
              <a:latin typeface="PT Sans"/>
              <a:ea typeface="PT Sans"/>
              <a:cs typeface="PT Sans"/>
              <a:sym typeface="PT Sans"/>
            </a:endParaRPr>
          </a:p>
        </p:txBody>
      </p:sp>
      <p:sp>
        <p:nvSpPr>
          <p:cNvPr id="248" name="Google Shape;248;p34"/>
          <p:cNvSpPr txBox="1"/>
          <p:nvPr/>
        </p:nvSpPr>
        <p:spPr>
          <a:xfrm>
            <a:off x="231475" y="874875"/>
            <a:ext cx="8496600" cy="35091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1"/>
              </a:buClr>
              <a:buSzPts val="1500"/>
              <a:buFont typeface="Roboto Mono"/>
              <a:buChar char="●"/>
            </a:pPr>
            <a:r>
              <a:rPr lang="en" sz="1500">
                <a:solidFill>
                  <a:schemeClr val="lt1"/>
                </a:solidFill>
                <a:latin typeface="PT Sans"/>
                <a:ea typeface="PT Sans"/>
                <a:cs typeface="PT Sans"/>
                <a:sym typeface="PT Sans"/>
              </a:rPr>
              <a:t>Mapping determined by </a:t>
            </a:r>
            <a:r>
              <a:rPr lang="en" sz="1500">
                <a:solidFill>
                  <a:schemeClr val="lt1"/>
                </a:solidFill>
                <a:latin typeface="Roboto Mono"/>
                <a:ea typeface="Roboto Mono"/>
                <a:cs typeface="Roboto Mono"/>
                <a:sym typeface="Roboto Mono"/>
              </a:rPr>
              <a:t>DimensionOrder</a:t>
            </a:r>
            <a:endParaRPr sz="1500">
              <a:solidFill>
                <a:schemeClr val="lt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chemeClr val="lt1"/>
              </a:solidFill>
              <a:latin typeface="Roboto Mono"/>
              <a:ea typeface="Roboto Mono"/>
              <a:cs typeface="Roboto Mono"/>
              <a:sym typeface="Roboto Mono"/>
            </a:endParaRPr>
          </a:p>
          <a:p>
            <a:pPr indent="-323850" lvl="1" marL="914400" rtl="0" algn="l">
              <a:lnSpc>
                <a:spcPct val="100000"/>
              </a:lnSpc>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vector&lt;{int tiled_dim, int count}&gt;</a:t>
            </a:r>
            <a:endParaRPr sz="1500">
              <a:solidFill>
                <a:schemeClr val="lt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chemeClr val="lt1"/>
              </a:solidFill>
              <a:latin typeface="Roboto Mono"/>
              <a:ea typeface="Roboto Mono"/>
              <a:cs typeface="Roboto Mono"/>
              <a:sym typeface="Roboto Mono"/>
            </a:endParaRPr>
          </a:p>
          <a:p>
            <a:pPr indent="-323850" lvl="1" marL="914400" rtl="0" algn="l">
              <a:lnSpc>
                <a:spcPct val="100000"/>
              </a:lnSpc>
              <a:spcBef>
                <a:spcPts val="0"/>
              </a:spcBef>
              <a:spcAft>
                <a:spcPts val="0"/>
              </a:spcAft>
              <a:buClr>
                <a:schemeClr val="lt1"/>
              </a:buClr>
              <a:buSzPts val="1500"/>
              <a:buChar char="○"/>
            </a:pPr>
            <a:r>
              <a:rPr lang="en" sz="1500">
                <a:solidFill>
                  <a:schemeClr val="lt1"/>
                </a:solidFill>
                <a:latin typeface="Roboto Mono"/>
                <a:ea typeface="Roboto Mono"/>
                <a:cs typeface="Roboto Mono"/>
                <a:sym typeface="Roboto Mono"/>
              </a:rPr>
              <a:t>tiled_dim</a:t>
            </a:r>
            <a:r>
              <a:rPr lang="en" sz="1500">
                <a:solidFill>
                  <a:schemeClr val="lt1"/>
                </a:solidFill>
                <a:latin typeface="PT Sans"/>
                <a:ea typeface="PT Sans"/>
                <a:cs typeface="PT Sans"/>
                <a:sym typeface="PT Sans"/>
              </a:rPr>
              <a:t>: hero instruction dimension</a:t>
            </a:r>
            <a:endParaRPr sz="1500">
              <a:solidFill>
                <a:schemeClr val="lt1"/>
              </a:solidFill>
              <a:latin typeface="PT Sans"/>
              <a:ea typeface="PT Sans"/>
              <a:cs typeface="PT Sans"/>
              <a:sym typeface="PT Sans"/>
            </a:endParaRPr>
          </a:p>
          <a:p>
            <a:pPr indent="0" lvl="0" marL="45720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Position in vector + count defines relation to the current instruction</a:t>
            </a:r>
            <a:endParaRPr sz="1500">
              <a:solidFill>
                <a:schemeClr val="lt1"/>
              </a:solidFill>
              <a:latin typeface="PT Sans"/>
              <a:ea typeface="PT Sans"/>
              <a:cs typeface="PT Sans"/>
              <a:sym typeface="PT Sans"/>
            </a:endParaRPr>
          </a:p>
          <a:p>
            <a:pPr indent="0" lvl="0" marL="91440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0" marL="4572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Example</a:t>
            </a:r>
            <a:r>
              <a:rPr lang="en" sz="1500">
                <a:solidFill>
                  <a:schemeClr val="lt1"/>
                </a:solidFill>
                <a:latin typeface="PT Sans"/>
                <a:ea typeface="PT Sans"/>
                <a:cs typeface="PT Sans"/>
                <a:sym typeface="PT Sans"/>
              </a:rPr>
              <a:t>:</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Shape [38, 64], root </a:t>
            </a:r>
            <a:r>
              <a:rPr lang="en" sz="1500">
                <a:solidFill>
                  <a:schemeClr val="lt1"/>
                </a:solidFill>
                <a:latin typeface="PT Sans"/>
                <a:ea typeface="PT Sans"/>
                <a:cs typeface="PT Sans"/>
                <a:sym typeface="PT Sans"/>
              </a:rPr>
              <a:t>instruction</a:t>
            </a:r>
            <a:r>
              <a:rPr lang="en" sz="1500">
                <a:solidFill>
                  <a:schemeClr val="lt1"/>
                </a:solidFill>
                <a:latin typeface="PT Sans"/>
                <a:ea typeface="PT Sans"/>
                <a:cs typeface="PT Sans"/>
                <a:sym typeface="PT Sans"/>
              </a:rPr>
              <a:t> has 3 tiled dimensions (0, 1, 2)</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lnSpc>
                <a:spcPct val="100000"/>
              </a:lnSpc>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Possible </a:t>
            </a:r>
            <a:r>
              <a:rPr lang="en" sz="1500">
                <a:solidFill>
                  <a:schemeClr val="lt1"/>
                </a:solidFill>
                <a:latin typeface="Roboto Mono"/>
                <a:ea typeface="Roboto Mono"/>
                <a:cs typeface="Roboto Mono"/>
                <a:sym typeface="Roboto Mono"/>
              </a:rPr>
              <a:t>DimensionOrder:</a:t>
            </a:r>
            <a:r>
              <a:rPr lang="en" sz="1500">
                <a:solidFill>
                  <a:schemeClr val="lt1"/>
                </a:solidFill>
                <a:latin typeface="PT Sans"/>
                <a:ea typeface="PT Sans"/>
                <a:cs typeface="PT Sans"/>
                <a:sym typeface="PT Sans"/>
              </a:rPr>
              <a:t> &lt;(0, 19), (1, 2), (2, 64)&gt;</a:t>
            </a:r>
            <a:endParaRPr sz="1500">
              <a:solidFill>
                <a:schemeClr val="lt1"/>
              </a:solidFill>
              <a:latin typeface="PT Sans"/>
              <a:ea typeface="PT Sans"/>
              <a:cs typeface="PT Sans"/>
              <a:sym typeface="PT Sans"/>
            </a:endParaRPr>
          </a:p>
          <a:p>
            <a:pPr indent="0" lvl="0" marL="0" rtl="0" algn="l">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49" name="Google Shape;249;p34"/>
          <p:cNvPicPr preferRelativeResize="0"/>
          <p:nvPr/>
        </p:nvPicPr>
        <p:blipFill>
          <a:blip r:embed="rId3">
            <a:alphaModFix/>
          </a:blip>
          <a:stretch>
            <a:fillRect/>
          </a:stretch>
        </p:blipFill>
        <p:spPr>
          <a:xfrm>
            <a:off x="485163" y="4673524"/>
            <a:ext cx="1030013" cy="263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44C"/>
        </a:solidFill>
      </p:bgPr>
    </p:bg>
    <p:spTree>
      <p:nvGrpSpPr>
        <p:cNvPr id="253" name="Shape 253"/>
        <p:cNvGrpSpPr/>
        <p:nvPr/>
      </p:nvGrpSpPr>
      <p:grpSpPr>
        <a:xfrm>
          <a:off x="0" y="0"/>
          <a:ext cx="0" cy="0"/>
          <a:chOff x="0" y="0"/>
          <a:chExt cx="0" cy="0"/>
        </a:xfrm>
      </p:grpSpPr>
      <p:sp>
        <p:nvSpPr>
          <p:cNvPr id="254" name="Google Shape;254;p35"/>
          <p:cNvSpPr txBox="1"/>
          <p:nvPr/>
        </p:nvSpPr>
        <p:spPr>
          <a:xfrm>
            <a:off x="231475" y="125900"/>
            <a:ext cx="86004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FB7E1"/>
                </a:solidFill>
                <a:latin typeface="PT Sans"/>
                <a:ea typeface="PT Sans"/>
                <a:cs typeface="PT Sans"/>
                <a:sym typeface="PT Sans"/>
              </a:rPr>
              <a:t>Prefix Dimension Mapping by Example</a:t>
            </a:r>
            <a:endParaRPr b="1">
              <a:solidFill>
                <a:srgbClr val="6FB7E1"/>
              </a:solidFill>
              <a:latin typeface="PT Sans"/>
              <a:ea typeface="PT Sans"/>
              <a:cs typeface="PT Sans"/>
              <a:sym typeface="PT Sans"/>
            </a:endParaRPr>
          </a:p>
        </p:txBody>
      </p:sp>
      <p:sp>
        <p:nvSpPr>
          <p:cNvPr id="255" name="Google Shape;255;p35"/>
          <p:cNvSpPr txBox="1"/>
          <p:nvPr/>
        </p:nvSpPr>
        <p:spPr>
          <a:xfrm>
            <a:off x="231475" y="874875"/>
            <a:ext cx="5785500" cy="3509100"/>
          </a:xfrm>
          <a:prstGeom prst="rect">
            <a:avLst/>
          </a:prstGeom>
          <a:noFill/>
          <a:ln>
            <a:noFill/>
          </a:ln>
        </p:spPr>
        <p:txBody>
          <a:bodyPr anchorCtr="0" anchor="t" bIns="91425" lIns="91425" spcFirstLastPara="1" rIns="91425" wrap="square" tIns="91425">
            <a:noAutofit/>
          </a:bodyPr>
          <a:lstStyle/>
          <a:p>
            <a:pPr indent="-186690" lvl="0" marL="320040" rtl="0" algn="l">
              <a:lnSpc>
                <a:spcPct val="100000"/>
              </a:lnSpc>
              <a:spcBef>
                <a:spcPts val="0"/>
              </a:spcBef>
              <a:spcAft>
                <a:spcPts val="0"/>
              </a:spcAft>
              <a:buClr>
                <a:schemeClr val="lt1"/>
              </a:buClr>
              <a:buSzPts val="1500"/>
              <a:buFont typeface="PT Sans"/>
              <a:buChar char="●"/>
            </a:pPr>
            <a:r>
              <a:rPr b="1" lang="en" sz="1500">
                <a:solidFill>
                  <a:schemeClr val="lt1"/>
                </a:solidFill>
                <a:latin typeface="PT Sans"/>
                <a:ea typeface="PT Sans"/>
                <a:cs typeface="PT Sans"/>
                <a:sym typeface="PT Sans"/>
              </a:rPr>
              <a:t>Label</a:t>
            </a:r>
            <a:r>
              <a:rPr lang="en" sz="1500">
                <a:solidFill>
                  <a:schemeClr val="lt1"/>
                </a:solidFill>
                <a:latin typeface="PT Sans"/>
                <a:ea typeface="PT Sans"/>
                <a:cs typeface="PT Sans"/>
                <a:sym typeface="PT Sans"/>
              </a:rPr>
              <a:t> dimensions of input tensors of tiled operation</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323850" lvl="1" marL="914400" rtl="0" algn="l">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Matmul: non-batch dimensions are tiled</a:t>
            </a:r>
            <a:endParaRPr sz="1500">
              <a:solidFill>
                <a:schemeClr val="lt1"/>
              </a:solidFill>
              <a:latin typeface="PT Sans"/>
              <a:ea typeface="PT Sans"/>
              <a:cs typeface="PT Sans"/>
              <a:sym typeface="PT Sans"/>
            </a:endParaRPr>
          </a:p>
          <a:p>
            <a:pPr indent="0" lvl="0" marL="0" rtl="0" algn="l">
              <a:spcBef>
                <a:spcPts val="0"/>
              </a:spcBef>
              <a:spcAft>
                <a:spcPts val="0"/>
              </a:spcAft>
              <a:buNone/>
            </a:pPr>
            <a:r>
              <a:t/>
            </a:r>
            <a:endParaRPr sz="1500">
              <a:solidFill>
                <a:schemeClr val="lt1"/>
              </a:solidFill>
              <a:latin typeface="PT Sans"/>
              <a:ea typeface="PT Sans"/>
              <a:cs typeface="PT Sans"/>
              <a:sym typeface="PT Sans"/>
            </a:endParaRPr>
          </a:p>
          <a:p>
            <a:pPr indent="-186690" lvl="0" marL="320040" rtl="0" algn="l">
              <a:spcBef>
                <a:spcPts val="0"/>
              </a:spcBef>
              <a:spcAft>
                <a:spcPts val="0"/>
              </a:spcAft>
              <a:buClr>
                <a:schemeClr val="lt1"/>
              </a:buClr>
              <a:buSzPts val="1500"/>
              <a:buFont typeface="PT Sans"/>
              <a:buChar char="●"/>
            </a:pPr>
            <a:r>
              <a:rPr lang="en" sz="1500">
                <a:solidFill>
                  <a:schemeClr val="lt1"/>
                </a:solidFill>
                <a:latin typeface="PT Sans"/>
                <a:ea typeface="PT Sans"/>
                <a:cs typeface="PT Sans"/>
                <a:sym typeface="PT Sans"/>
              </a:rPr>
              <a:t>Propagate </a:t>
            </a:r>
            <a:r>
              <a:rPr lang="en" sz="1500">
                <a:solidFill>
                  <a:schemeClr val="lt1"/>
                </a:solidFill>
                <a:latin typeface="Roboto Mono"/>
                <a:ea typeface="Roboto Mono"/>
                <a:cs typeface="Roboto Mono"/>
                <a:sym typeface="Roboto Mono"/>
              </a:rPr>
              <a:t>DimensionOrder </a:t>
            </a:r>
            <a:r>
              <a:rPr lang="en" sz="1500">
                <a:solidFill>
                  <a:schemeClr val="lt1"/>
                </a:solidFill>
                <a:latin typeface="PT Sans"/>
                <a:ea typeface="PT Sans"/>
                <a:cs typeface="PT Sans"/>
                <a:sym typeface="PT Sans"/>
              </a:rPr>
              <a:t>(shown for LHS)</a:t>
            </a:r>
            <a:endParaRPr sz="15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reshape</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[(0, 18), (1, 15000)]</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transpose:</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[(0, 18), (1, 5), (1, 20), (1, 150)]</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convert:</a:t>
            </a:r>
            <a:endParaRPr sz="1500">
              <a:solidFill>
                <a:schemeClr val="lt1"/>
              </a:solidFill>
              <a:latin typeface="Roboto Mono"/>
              <a:ea typeface="Roboto Mono"/>
              <a:cs typeface="Roboto Mono"/>
              <a:sym typeface="Roboto Mono"/>
            </a:endParaRPr>
          </a:p>
          <a:p>
            <a:pPr indent="-323850" lvl="1" marL="91440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[(1, 5), (0, 18), (1, 20), (1, 150)]</a:t>
            </a:r>
            <a:endParaRPr sz="1500">
              <a:solidFill>
                <a:schemeClr val="lt1"/>
              </a:solidFill>
              <a:latin typeface="Roboto Mono"/>
              <a:ea typeface="Roboto Mono"/>
              <a:cs typeface="Roboto Mono"/>
              <a:sym typeface="Roboto Mono"/>
            </a:endParaRPr>
          </a:p>
          <a:p>
            <a:pPr indent="-186690" lvl="0" marL="320040" rtl="0" algn="l">
              <a:spcBef>
                <a:spcPts val="0"/>
              </a:spcBef>
              <a:spcAft>
                <a:spcPts val="0"/>
              </a:spcAft>
              <a:buClr>
                <a:schemeClr val="lt1"/>
              </a:buClr>
              <a:buSzPts val="1500"/>
              <a:buFont typeface="Roboto Mono"/>
              <a:buChar char="●"/>
            </a:pPr>
            <a:r>
              <a:rPr lang="en" sz="1500">
                <a:solidFill>
                  <a:schemeClr val="lt1"/>
                </a:solidFill>
                <a:latin typeface="Roboto Mono"/>
                <a:ea typeface="Roboto Mono"/>
                <a:cs typeface="Roboto Mono"/>
                <a:sym typeface="Roboto Mono"/>
              </a:rPr>
              <a:t>parameter: (same as convert)</a:t>
            </a:r>
            <a:endParaRPr sz="15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500">
              <a:solidFill>
                <a:schemeClr val="lt1"/>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00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a:p>
            <a:pPr indent="0" lvl="0" marL="0" rtl="0" algn="l">
              <a:lnSpc>
                <a:spcPct val="115000"/>
              </a:lnSpc>
              <a:spcBef>
                <a:spcPts val="0"/>
              </a:spcBef>
              <a:spcAft>
                <a:spcPts val="0"/>
              </a:spcAft>
              <a:buNone/>
            </a:pPr>
            <a:r>
              <a:t/>
            </a:r>
            <a:endParaRPr sz="1500">
              <a:solidFill>
                <a:schemeClr val="lt1"/>
              </a:solidFill>
              <a:latin typeface="PT Sans"/>
              <a:ea typeface="PT Sans"/>
              <a:cs typeface="PT Sans"/>
              <a:sym typeface="PT Sans"/>
            </a:endParaRPr>
          </a:p>
        </p:txBody>
      </p:sp>
      <p:pic>
        <p:nvPicPr>
          <p:cNvPr id="256" name="Google Shape;256;p35"/>
          <p:cNvPicPr preferRelativeResize="0"/>
          <p:nvPr/>
        </p:nvPicPr>
        <p:blipFill>
          <a:blip r:embed="rId3">
            <a:alphaModFix/>
          </a:blip>
          <a:stretch>
            <a:fillRect/>
          </a:stretch>
        </p:blipFill>
        <p:spPr>
          <a:xfrm>
            <a:off x="485163" y="4673524"/>
            <a:ext cx="1030013" cy="263399"/>
          </a:xfrm>
          <a:prstGeom prst="rect">
            <a:avLst/>
          </a:prstGeom>
          <a:noFill/>
          <a:ln>
            <a:noFill/>
          </a:ln>
        </p:spPr>
      </p:pic>
      <p:pic>
        <p:nvPicPr>
          <p:cNvPr id="257" name="Google Shape;257;p35"/>
          <p:cNvPicPr preferRelativeResize="0"/>
          <p:nvPr/>
        </p:nvPicPr>
        <p:blipFill>
          <a:blip r:embed="rId4">
            <a:alphaModFix/>
          </a:blip>
          <a:stretch>
            <a:fillRect/>
          </a:stretch>
        </p:blipFill>
        <p:spPr>
          <a:xfrm>
            <a:off x="6184698" y="695000"/>
            <a:ext cx="2755575" cy="4078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XLA">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